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272" r:id="rId3"/>
    <p:sldId id="359" r:id="rId4"/>
    <p:sldId id="360" r:id="rId5"/>
    <p:sldId id="331" r:id="rId6"/>
    <p:sldId id="361" r:id="rId7"/>
    <p:sldId id="381" r:id="rId8"/>
    <p:sldId id="382" r:id="rId9"/>
    <p:sldId id="383" r:id="rId10"/>
    <p:sldId id="384" r:id="rId11"/>
    <p:sldId id="385" r:id="rId12"/>
    <p:sldId id="386" r:id="rId13"/>
    <p:sldId id="365" r:id="rId14"/>
    <p:sldId id="332" r:id="rId15"/>
    <p:sldId id="362" r:id="rId16"/>
    <p:sldId id="387" r:id="rId17"/>
    <p:sldId id="388" r:id="rId18"/>
    <p:sldId id="389" r:id="rId19"/>
    <p:sldId id="363" r:id="rId20"/>
    <p:sldId id="334" r:id="rId21"/>
    <p:sldId id="364" r:id="rId22"/>
    <p:sldId id="336" r:id="rId23"/>
    <p:sldId id="335" r:id="rId24"/>
    <p:sldId id="366" r:id="rId25"/>
    <p:sldId id="329" r:id="rId26"/>
    <p:sldId id="337" r:id="rId27"/>
    <p:sldId id="338" r:id="rId28"/>
    <p:sldId id="339" r:id="rId29"/>
    <p:sldId id="340" r:id="rId30"/>
    <p:sldId id="344" r:id="rId31"/>
    <p:sldId id="345" r:id="rId32"/>
    <p:sldId id="367" r:id="rId33"/>
    <p:sldId id="341" r:id="rId34"/>
    <p:sldId id="343" r:id="rId35"/>
    <p:sldId id="368" r:id="rId36"/>
    <p:sldId id="346" r:id="rId37"/>
    <p:sldId id="370" r:id="rId38"/>
    <p:sldId id="347" r:id="rId39"/>
    <p:sldId id="371" r:id="rId40"/>
    <p:sldId id="372" r:id="rId41"/>
    <p:sldId id="348" r:id="rId42"/>
    <p:sldId id="375" r:id="rId43"/>
    <p:sldId id="373" r:id="rId44"/>
    <p:sldId id="374" r:id="rId45"/>
    <p:sldId id="349" r:id="rId46"/>
    <p:sldId id="350" r:id="rId47"/>
    <p:sldId id="342" r:id="rId48"/>
    <p:sldId id="351" r:id="rId49"/>
    <p:sldId id="376" r:id="rId50"/>
    <p:sldId id="353" r:id="rId51"/>
    <p:sldId id="354" r:id="rId52"/>
    <p:sldId id="377" r:id="rId53"/>
    <p:sldId id="352" r:id="rId54"/>
    <p:sldId id="355" r:id="rId55"/>
    <p:sldId id="357" r:id="rId56"/>
    <p:sldId id="378" r:id="rId57"/>
    <p:sldId id="379" r:id="rId58"/>
    <p:sldId id="358" r:id="rId59"/>
    <p:sldId id="330" r:id="rId60"/>
    <p:sldId id="390" r:id="rId61"/>
    <p:sldId id="26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1865" autoAdjust="0"/>
  </p:normalViewPr>
  <p:slideViewPr>
    <p:cSldViewPr snapToGrid="0">
      <p:cViewPr varScale="1">
        <p:scale>
          <a:sx n="98" d="100"/>
          <a:sy n="98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07:24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07:24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07:24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07:24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07:24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07:24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07:24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07:24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07:24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07:24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07:24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Szerver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Weblapok formázása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Weblapok formázása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Szerver GIS</a:t>
            </a:r>
          </a:p>
          <a:p>
            <a:r>
              <a:rPr lang="hu-HU" dirty="0"/>
              <a:t>2023.09.27.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tulajdonság1: érték1;</a:t>
            </a:r>
          </a:p>
          <a:p>
            <a:pPr lvl="2"/>
            <a:r>
              <a:rPr lang="hu-HU" dirty="0"/>
              <a:t>	tulajdonság2: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tulajdonság3: érték3;</a:t>
            </a:r>
          </a:p>
          <a:p>
            <a:pPr lvl="2"/>
            <a:r>
              <a:rPr lang="hu-HU" dirty="0"/>
              <a:t>	tulajdonság4: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</a:t>
            </a:r>
            <a:r>
              <a:rPr lang="hu-HU" dirty="0">
                <a:solidFill>
                  <a:srgbClr val="FF0000"/>
                </a:solidFill>
              </a:rPr>
              <a:t>mértékegységgel egybeírva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811512" y="2395040"/>
            <a:ext cx="58521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tulajdonság1: érték1;</a:t>
            </a:r>
          </a:p>
          <a:p>
            <a:pPr lvl="2"/>
            <a:r>
              <a:rPr lang="hu-HU" dirty="0"/>
              <a:t>	tulajdonság2: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tulajdonság3: érték3;</a:t>
            </a:r>
          </a:p>
          <a:p>
            <a:pPr lvl="2"/>
            <a:r>
              <a:rPr lang="hu-HU" dirty="0"/>
              <a:t>	tulajdonság4: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(mértékegységgel egybeírva)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518904" y="4593800"/>
            <a:ext cx="175564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tulajdonság1: érték1;</a:t>
            </a:r>
          </a:p>
          <a:p>
            <a:pPr lvl="2"/>
            <a:r>
              <a:rPr lang="hu-HU" dirty="0"/>
              <a:t>	tulajdonság2: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tulajdonság3: érték3;</a:t>
            </a:r>
          </a:p>
          <a:p>
            <a:pPr lvl="2"/>
            <a:r>
              <a:rPr lang="hu-HU" dirty="0"/>
              <a:t>	tulajdonság4: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(mértékegységgel egybeírva)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9985248" y="1776296"/>
            <a:ext cx="188366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95314" cy="4754563"/>
          </a:xfrm>
        </p:spPr>
        <p:txBody>
          <a:bodyPr/>
          <a:lstStyle/>
          <a:p>
            <a:r>
              <a:rPr lang="hu-HU" dirty="0"/>
              <a:t>a pontosvessző</a:t>
            </a:r>
          </a:p>
          <a:p>
            <a:pPr lvl="1"/>
            <a:r>
              <a:rPr lang="hu-HU" dirty="0"/>
              <a:t>tagolja a deklarációkat</a:t>
            </a:r>
          </a:p>
          <a:p>
            <a:pPr lvl="1"/>
            <a:r>
              <a:rPr lang="hu-HU" dirty="0"/>
              <a:t>nem pedig lezárja</a:t>
            </a:r>
          </a:p>
          <a:p>
            <a:pPr lvl="1"/>
            <a:r>
              <a:rPr lang="hu-HU" dirty="0"/>
              <a:t>tehát a deklarációs szakasz végéről lehagyható</a:t>
            </a:r>
          </a:p>
          <a:p>
            <a:pPr lvl="1"/>
            <a:r>
              <a:rPr lang="hu-HU" dirty="0"/>
              <a:t>de nem érdemes, mert potenciális hibalehetőség (ha később bővítjük)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451" y="1422400"/>
            <a:ext cx="5677980" cy="4598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51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elemre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deklaráció</a:t>
            </a:r>
            <a:r>
              <a:rPr lang="en-US" dirty="0"/>
              <a:t> is </a:t>
            </a:r>
            <a:r>
              <a:rPr lang="hu-HU" dirty="0"/>
              <a:t>vonatkozik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hu-HU" dirty="0"/>
              <a:t>mindig egyértelmű, hogy melyik szabály fog rá vonatkozni</a:t>
            </a:r>
          </a:p>
          <a:p>
            <a:pPr indent="-228600"/>
            <a:r>
              <a:rPr lang="hu-HU" dirty="0"/>
              <a:t>az ellentmondó formázások közül érvényes:</a:t>
            </a:r>
          </a:p>
          <a:p>
            <a:pPr lvl="1"/>
            <a:r>
              <a:rPr lang="hu-HU" dirty="0"/>
              <a:t>a elem "</a:t>
            </a:r>
            <a:r>
              <a:rPr lang="hu-HU" dirty="0" err="1"/>
              <a:t>style</a:t>
            </a:r>
            <a:r>
              <a:rPr lang="hu-HU" dirty="0"/>
              <a:t>" attribútumában meghatározott (</a:t>
            </a:r>
            <a:r>
              <a:rPr lang="hu-HU" dirty="0" err="1"/>
              <a:t>inline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oldal készítője által előírt (vs. a böngésző alapértelmezett beállítása)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pontosabban</a:t>
            </a:r>
            <a:r>
              <a:rPr lang="en-US" dirty="0"/>
              <a:t> </a:t>
            </a:r>
            <a:r>
              <a:rPr lang="en-US" dirty="0" err="1"/>
              <a:t>azonosított</a:t>
            </a:r>
            <a:endParaRPr lang="hu-HU" dirty="0"/>
          </a:p>
          <a:p>
            <a:pPr lvl="1"/>
            <a:r>
              <a:rPr lang="en-US" dirty="0" err="1"/>
              <a:t>később</a:t>
            </a:r>
            <a:r>
              <a:rPr lang="en-US" dirty="0"/>
              <a:t> </a:t>
            </a:r>
            <a:r>
              <a:rPr lang="en-US" dirty="0" err="1"/>
              <a:t>szereplő</a:t>
            </a:r>
            <a:r>
              <a:rPr lang="hu-HU" dirty="0"/>
              <a:t> (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azonos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</a:t>
            </a:r>
            <a:r>
              <a:rPr lang="en-US" dirty="0" err="1"/>
              <a:t>azonosítottak</a:t>
            </a:r>
            <a:r>
              <a:rPr lang="en-US" dirty="0"/>
              <a:t> </a:t>
            </a:r>
            <a:r>
              <a:rPr lang="en-US" dirty="0" err="1"/>
              <a:t>közü</a:t>
            </a:r>
            <a:r>
              <a:rPr lang="hu-HU" dirty="0"/>
              <a:t>l)</a:t>
            </a:r>
          </a:p>
          <a:p>
            <a:pPr lvl="1"/>
            <a:r>
              <a:rPr lang="hu-HU" dirty="0"/>
              <a:t>továbbá egyes szabályokat meg is jelölhetünk, mint kiemelt, kötelező érvényű szabályt</a:t>
            </a:r>
          </a:p>
          <a:p>
            <a:r>
              <a:rPr lang="hu-HU" dirty="0"/>
              <a:t>bizonyos tulajdonságok leszármaznak</a:t>
            </a:r>
          </a:p>
          <a:p>
            <a:pPr lvl="1"/>
            <a:r>
              <a:rPr lang="hu-HU" dirty="0"/>
              <a:t>pl. betűszín</a:t>
            </a:r>
          </a:p>
          <a:p>
            <a:pPr lvl="1"/>
            <a:r>
              <a:rPr lang="hu-HU" dirty="0"/>
              <a:t>az egymásba ágyazott elemek között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példák: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green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red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Arial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Verdana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sans-serif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</a:rPr>
              <a:t>h1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"</a:t>
            </a:r>
            <a:r>
              <a:rPr lang="en-US" dirty="0">
                <a:solidFill>
                  <a:srgbClr val="448C27"/>
                </a:solidFill>
              </a:rPr>
              <a:t>Courier New</a:t>
            </a:r>
            <a:r>
              <a:rPr lang="en-US" dirty="0">
                <a:solidFill>
                  <a:srgbClr val="777777"/>
                </a:solidFill>
              </a:rPr>
              <a:t>",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monospace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pink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 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violet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intro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hu-HU" b="1" dirty="0"/>
          </a:p>
          <a:p>
            <a:r>
              <a:rPr lang="hu-HU" dirty="0">
                <a:solidFill>
                  <a:srgbClr val="FF0000"/>
                </a:solidFill>
              </a:rPr>
              <a:t>i vs. i</a:t>
            </a:r>
            <a:r>
              <a:rPr lang="hu-HU" dirty="0"/>
              <a:t>, * vs. h1, b vs. p b, p#</a:t>
            </a:r>
            <a:r>
              <a:rPr lang="hu-HU" dirty="0" err="1"/>
              <a:t>intro</a:t>
            </a:r>
            <a:r>
              <a:rPr lang="hu-HU" dirty="0"/>
              <a:t> vs. p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flipH="1">
            <a:off x="838200" y="2306648"/>
            <a:ext cx="2444496" cy="582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példák: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green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red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Arial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Verdana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sans-serif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</a:rPr>
              <a:t>h1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"</a:t>
            </a:r>
            <a:r>
              <a:rPr lang="en-US" dirty="0">
                <a:solidFill>
                  <a:srgbClr val="448C27"/>
                </a:solidFill>
              </a:rPr>
              <a:t>Courier New</a:t>
            </a:r>
            <a:r>
              <a:rPr lang="en-US" dirty="0">
                <a:solidFill>
                  <a:srgbClr val="777777"/>
                </a:solidFill>
              </a:rPr>
              <a:t>",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monospace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pink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 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violet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intro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hu-HU" b="1" dirty="0"/>
          </a:p>
          <a:p>
            <a:r>
              <a:rPr lang="hu-HU" dirty="0"/>
              <a:t>i vs. i, </a:t>
            </a:r>
            <a:r>
              <a:rPr lang="hu-HU" dirty="0">
                <a:solidFill>
                  <a:srgbClr val="FF0000"/>
                </a:solidFill>
              </a:rPr>
              <a:t>* vs. h1</a:t>
            </a:r>
            <a:r>
              <a:rPr lang="hu-HU" dirty="0"/>
              <a:t>, b vs. p b, p#</a:t>
            </a:r>
            <a:r>
              <a:rPr lang="hu-HU" dirty="0" err="1"/>
              <a:t>intro</a:t>
            </a:r>
            <a:r>
              <a:rPr lang="hu-HU" dirty="0"/>
              <a:t> vs. p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flipH="1">
            <a:off x="838200" y="2919296"/>
            <a:ext cx="6211824" cy="582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példák: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green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red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Arial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Verdana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sans-serif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</a:rPr>
              <a:t>h1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"</a:t>
            </a:r>
            <a:r>
              <a:rPr lang="en-US" dirty="0">
                <a:solidFill>
                  <a:srgbClr val="448C27"/>
                </a:solidFill>
              </a:rPr>
              <a:t>Courier New</a:t>
            </a:r>
            <a:r>
              <a:rPr lang="en-US" dirty="0">
                <a:solidFill>
                  <a:srgbClr val="777777"/>
                </a:solidFill>
              </a:rPr>
              <a:t>",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monospace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pink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 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violet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intro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hu-HU" b="1" dirty="0"/>
          </a:p>
          <a:p>
            <a:r>
              <a:rPr lang="hu-HU" dirty="0"/>
              <a:t>i vs. i, * vs. h1, </a:t>
            </a:r>
            <a:r>
              <a:rPr lang="hu-HU" dirty="0">
                <a:solidFill>
                  <a:srgbClr val="FF0000"/>
                </a:solidFill>
              </a:rPr>
              <a:t>b vs. p b</a:t>
            </a:r>
            <a:r>
              <a:rPr lang="hu-HU" dirty="0"/>
              <a:t>, p#</a:t>
            </a:r>
            <a:r>
              <a:rPr lang="hu-HU" dirty="0" err="1"/>
              <a:t>intro</a:t>
            </a:r>
            <a:r>
              <a:rPr lang="hu-HU" dirty="0"/>
              <a:t> vs. p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flipH="1">
            <a:off x="838200" y="3550232"/>
            <a:ext cx="2965704" cy="582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példák:</a:t>
            </a:r>
          </a:p>
          <a:p>
            <a:endParaRPr lang="hu-HU" dirty="0"/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green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red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4B69C6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Arial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Verdana</a:t>
            </a:r>
            <a:r>
              <a:rPr lang="en-US" dirty="0">
                <a:solidFill>
                  <a:srgbClr val="777777"/>
                </a:solidFill>
              </a:rPr>
              <a:t>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sans-serif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</a:rPr>
              <a:t>h1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{</a:t>
            </a:r>
            <a:r>
              <a:rPr lang="en-US" dirty="0">
                <a:solidFill>
                  <a:srgbClr val="9C5D27"/>
                </a:solidFill>
              </a:rPr>
              <a:t>font-family</a:t>
            </a:r>
            <a:r>
              <a:rPr lang="en-US" dirty="0">
                <a:solidFill>
                  <a:srgbClr val="777777"/>
                </a:solidFill>
              </a:rPr>
              <a:t>: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</a:rPr>
              <a:t>"</a:t>
            </a:r>
            <a:r>
              <a:rPr lang="en-US" dirty="0">
                <a:solidFill>
                  <a:srgbClr val="448C27"/>
                </a:solidFill>
              </a:rPr>
              <a:t>Courier New</a:t>
            </a:r>
            <a:r>
              <a:rPr lang="en-US" dirty="0">
                <a:solidFill>
                  <a:srgbClr val="777777"/>
                </a:solidFill>
              </a:rPr>
              <a:t>",</a:t>
            </a:r>
            <a:r>
              <a:rPr lang="en-US" dirty="0">
                <a:solidFill>
                  <a:srgbClr val="448C27"/>
                </a:solidFill>
              </a:rPr>
              <a:t> </a:t>
            </a:r>
            <a:r>
              <a:rPr lang="en-US" dirty="0">
                <a:solidFill>
                  <a:srgbClr val="9C5D27"/>
                </a:solidFill>
              </a:rPr>
              <a:t>monospace</a:t>
            </a:r>
            <a:r>
              <a:rPr lang="en-US" dirty="0">
                <a:solidFill>
                  <a:srgbClr val="777777"/>
                </a:solidFill>
              </a:rPr>
              <a:t>;}</a:t>
            </a:r>
            <a:endParaRPr lang="en-US" dirty="0">
              <a:solidFill>
                <a:srgbClr val="333333"/>
              </a:solidFill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pink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 b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violet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intro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75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hu-HU" b="1" dirty="0"/>
          </a:p>
          <a:p>
            <a:r>
              <a:rPr lang="hu-HU" dirty="0"/>
              <a:t>i vs. i, * vs. h1, b vs. p b, </a:t>
            </a:r>
            <a:r>
              <a:rPr lang="hu-HU" dirty="0">
                <a:solidFill>
                  <a:srgbClr val="FF0000"/>
                </a:solidFill>
              </a:rPr>
              <a:t>p#</a:t>
            </a:r>
            <a:r>
              <a:rPr lang="hu-HU" dirty="0" err="1">
                <a:solidFill>
                  <a:srgbClr val="FF0000"/>
                </a:solidFill>
              </a:rPr>
              <a:t>intro</a:t>
            </a:r>
            <a:r>
              <a:rPr lang="hu-HU" dirty="0">
                <a:solidFill>
                  <a:srgbClr val="FF0000"/>
                </a:solidFill>
              </a:rPr>
              <a:t> vs. 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flipH="1">
            <a:off x="838200" y="4172024"/>
            <a:ext cx="3697224" cy="582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957689" cy="4754563"/>
          </a:xfrm>
        </p:spPr>
        <p:txBody>
          <a:bodyPr/>
          <a:lstStyle/>
          <a:p>
            <a:r>
              <a:rPr lang="hu-HU" dirty="0"/>
              <a:t>a pontosabb azonosítás részleteibe nem megyünk most bele</a:t>
            </a:r>
          </a:p>
          <a:p>
            <a:pPr lvl="1"/>
            <a:r>
              <a:rPr lang="hu-HU" dirty="0"/>
              <a:t>de aki jól ismeri a szabályok hierarchiáját</a:t>
            </a:r>
          </a:p>
          <a:p>
            <a:pPr lvl="1"/>
            <a:r>
              <a:rPr lang="hu-HU" dirty="0"/>
              <a:t>az rövid, hatékony stíluslapokat készíthet</a:t>
            </a:r>
          </a:p>
          <a:p>
            <a:pPr lvl="1"/>
            <a:r>
              <a:rPr lang="hu-HU" dirty="0"/>
              <a:t>viszonylag bonyolult szabályrendszer</a:t>
            </a:r>
          </a:p>
          <a:p>
            <a:r>
              <a:rPr lang="hu-HU" dirty="0"/>
              <a:t>részletek:</a:t>
            </a:r>
          </a:p>
          <a:p>
            <a:pPr lvl="1"/>
            <a:r>
              <a:rPr lang="hu-HU" dirty="0" err="1"/>
              <a:t>smashingmagazine.com</a:t>
            </a:r>
            <a:r>
              <a:rPr lang="hu-HU" dirty="0"/>
              <a:t>/2007/07/</a:t>
            </a:r>
            <a:r>
              <a:rPr lang="hu-HU" dirty="0" err="1"/>
              <a:t>css-specificity-things-you-should-know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00"/>
          <a:stretch/>
        </p:blipFill>
        <p:spPr>
          <a:xfrm>
            <a:off x="6631459" y="0"/>
            <a:ext cx="556054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08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elhelyezés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HTML-elemeket háromféleképpen lehet formázni:</a:t>
            </a:r>
          </a:p>
          <a:p>
            <a:pPr lvl="1"/>
            <a:r>
              <a:rPr lang="hu-HU" dirty="0" err="1"/>
              <a:t>tagen</a:t>
            </a:r>
            <a:r>
              <a:rPr lang="hu-HU" dirty="0"/>
              <a:t> belül, a "</a:t>
            </a:r>
            <a:r>
              <a:rPr lang="hu-HU" dirty="0" err="1"/>
              <a:t>style</a:t>
            </a:r>
            <a:r>
              <a:rPr lang="hu-HU" dirty="0"/>
              <a:t>" attribútummal</a:t>
            </a:r>
          </a:p>
          <a:p>
            <a:pPr lvl="1"/>
            <a:r>
              <a:rPr lang="hu-HU" dirty="0" err="1"/>
              <a:t>headen</a:t>
            </a:r>
            <a:r>
              <a:rPr lang="hu-HU" dirty="0"/>
              <a:t> belül</a:t>
            </a:r>
          </a:p>
          <a:p>
            <a:pPr lvl="1"/>
            <a:r>
              <a:rPr lang="hu-HU" dirty="0"/>
              <a:t>külső </a:t>
            </a:r>
            <a:r>
              <a:rPr lang="hu-HU" dirty="0" err="1"/>
              <a:t>CSS-fájlból</a:t>
            </a:r>
            <a:endParaRPr lang="hu-HU" dirty="0"/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8190A0"/>
                </a:solidFill>
                <a:latin typeface="Courier New" panose="02070309020205020404" pitchFamily="49" charset="0"/>
              </a:rPr>
              <a:t>style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color: purple;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&gt;&lt;/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style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8190A0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text/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css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p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purple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&lt;/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style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&gt;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link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8190A0"/>
                </a:solidFill>
                <a:latin typeface="Courier New" panose="02070309020205020404" pitchFamily="49" charset="0"/>
              </a:rPr>
              <a:t>href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css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/styles.css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8190A0"/>
                </a:solidFill>
                <a:latin typeface="Courier New" panose="02070309020205020404" pitchFamily="49" charset="0"/>
              </a:rPr>
              <a:t>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text/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css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8190A0"/>
                </a:solidFill>
                <a:latin typeface="Courier New" panose="02070309020205020404" pitchFamily="49" charset="0"/>
              </a:rPr>
              <a:t>rel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stylesheet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91B3E0"/>
                </a:solidFill>
                <a:latin typeface="Courier New" panose="02070309020205020404" pitchFamily="49" charset="0"/>
              </a:rPr>
              <a:t> /&gt;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824" y="146740"/>
            <a:ext cx="3192636" cy="2793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681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Színek és háttér – betűszín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</a:t>
            </a:r>
            <a:r>
              <a:rPr lang="hu-HU" dirty="0"/>
              <a:t> (betűszín)</a:t>
            </a:r>
          </a:p>
          <a:p>
            <a:pPr lvl="1"/>
            <a:r>
              <a:rPr lang="hu-HU" dirty="0"/>
              <a:t>angol </a:t>
            </a:r>
            <a:r>
              <a:rPr lang="en-US" dirty="0" err="1"/>
              <a:t>név</a:t>
            </a:r>
            <a:endParaRPr lang="hu-HU" dirty="0"/>
          </a:p>
          <a:p>
            <a:pPr lvl="1"/>
            <a:r>
              <a:rPr lang="hu-HU" dirty="0"/>
              <a:t>hexadecimális színkód (</a:t>
            </a:r>
            <a:r>
              <a:rPr lang="en-US" dirty="0"/>
              <a:t>#RRGGBB</a:t>
            </a:r>
            <a:r>
              <a:rPr lang="hu-HU" dirty="0"/>
              <a:t>)</a:t>
            </a:r>
          </a:p>
          <a:p>
            <a:pPr lvl="1"/>
            <a:r>
              <a:rPr lang="en-US" dirty="0" err="1"/>
              <a:t>rgb</a:t>
            </a:r>
            <a:r>
              <a:rPr lang="en-US" dirty="0"/>
              <a:t>(</a:t>
            </a:r>
            <a:r>
              <a:rPr lang="hu-HU" dirty="0" err="1"/>
              <a:t>red</a:t>
            </a:r>
            <a:r>
              <a:rPr lang="hu-HU" dirty="0"/>
              <a:t>, </a:t>
            </a:r>
            <a:r>
              <a:rPr lang="hu-HU" dirty="0" err="1"/>
              <a:t>green</a:t>
            </a:r>
            <a:r>
              <a:rPr lang="hu-HU" dirty="0"/>
              <a:t>, </a:t>
            </a:r>
            <a:r>
              <a:rPr lang="hu-HU" dirty="0" err="1"/>
              <a:t>blue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en-US" dirty="0" err="1"/>
              <a:t>rgba</a:t>
            </a:r>
            <a:r>
              <a:rPr lang="en-US" dirty="0"/>
              <a:t>(</a:t>
            </a:r>
            <a:r>
              <a:rPr lang="hu-HU" dirty="0" err="1"/>
              <a:t>red</a:t>
            </a:r>
            <a:r>
              <a:rPr lang="hu-HU" dirty="0"/>
              <a:t>, </a:t>
            </a:r>
            <a:r>
              <a:rPr lang="hu-HU" dirty="0" err="1"/>
              <a:t>green</a:t>
            </a:r>
            <a:r>
              <a:rPr lang="hu-HU" dirty="0"/>
              <a:t>, </a:t>
            </a:r>
            <a:r>
              <a:rPr lang="hu-HU" dirty="0" err="1"/>
              <a:t>blue</a:t>
            </a:r>
            <a:r>
              <a:rPr lang="en-US" dirty="0"/>
              <a:t>, alpha)</a:t>
            </a:r>
            <a:endParaRPr lang="hu-HU" dirty="0"/>
          </a:p>
          <a:p>
            <a:pPr lvl="1"/>
            <a:r>
              <a:rPr lang="en-US" i="1" dirty="0" err="1"/>
              <a:t>hsl</a:t>
            </a:r>
            <a:r>
              <a:rPr lang="en-US" i="1" dirty="0"/>
              <a:t>(hue, saturation, lightness)</a:t>
            </a:r>
            <a:endParaRPr lang="hu-HU" i="1" dirty="0"/>
          </a:p>
          <a:p>
            <a:pPr lvl="1"/>
            <a:r>
              <a:rPr lang="en-US" i="1" dirty="0" err="1"/>
              <a:t>hsla</a:t>
            </a:r>
            <a:r>
              <a:rPr lang="en-US" i="1" dirty="0"/>
              <a:t>(hue, saturation, lightness, alpha)</a:t>
            </a:r>
            <a:endParaRPr lang="hu-HU" i="1" dirty="0"/>
          </a:p>
          <a:p>
            <a:r>
              <a:rPr lang="hu-HU" dirty="0"/>
              <a:t>elfogadott angol színnevek</a:t>
            </a:r>
          </a:p>
          <a:p>
            <a:pPr lvl="1"/>
            <a:r>
              <a:rPr lang="hu-HU" dirty="0"/>
              <a:t>w3.org/</a:t>
            </a:r>
            <a:r>
              <a:rPr lang="hu-HU" dirty="0" err="1"/>
              <a:t>wiki</a:t>
            </a:r>
            <a:r>
              <a:rPr lang="hu-HU" dirty="0"/>
              <a:t>/CSS/</a:t>
            </a:r>
            <a:r>
              <a:rPr lang="hu-HU" dirty="0" err="1"/>
              <a:t>Properties</a:t>
            </a:r>
            <a:r>
              <a:rPr lang="hu-HU" dirty="0"/>
              <a:t>/</a:t>
            </a:r>
            <a:r>
              <a:rPr lang="hu-HU" dirty="0" err="1"/>
              <a:t>color</a:t>
            </a:r>
            <a:r>
              <a:rPr lang="hu-HU" dirty="0"/>
              <a:t>/</a:t>
            </a:r>
            <a:r>
              <a:rPr lang="hu-HU" dirty="0" err="1"/>
              <a:t>keywords</a:t>
            </a:r>
            <a:endParaRPr lang="hu-HU" dirty="0"/>
          </a:p>
          <a:p>
            <a:r>
              <a:rPr lang="hu-HU" dirty="0" err="1"/>
              <a:t>red</a:t>
            </a:r>
            <a:r>
              <a:rPr lang="hu-HU" dirty="0"/>
              <a:t>, </a:t>
            </a:r>
            <a:r>
              <a:rPr lang="hu-HU" dirty="0" err="1"/>
              <a:t>green</a:t>
            </a:r>
            <a:r>
              <a:rPr lang="hu-HU" dirty="0"/>
              <a:t>, </a:t>
            </a:r>
            <a:r>
              <a:rPr lang="hu-HU" dirty="0" err="1"/>
              <a:t>blue</a:t>
            </a:r>
            <a:r>
              <a:rPr lang="hu-HU" dirty="0"/>
              <a:t>: 0–255 vagy 0%–100%</a:t>
            </a:r>
          </a:p>
          <a:p>
            <a:r>
              <a:rPr lang="hu-HU" dirty="0" err="1"/>
              <a:t>alpha</a:t>
            </a:r>
            <a:r>
              <a:rPr lang="hu-HU" dirty="0"/>
              <a:t>: átlátszatlanság (0.0–1.0)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3" y="1422399"/>
            <a:ext cx="5622386" cy="4688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81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Színek és háttér – betűszín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aquamarine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#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00ffff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rgb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255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255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rgba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80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40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0.3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Színek és háttér – háttér színe és áttetszősége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background-color</a:t>
            </a:r>
            <a:r>
              <a:rPr lang="hu-HU" dirty="0"/>
              <a:t> (háttérszín)</a:t>
            </a:r>
          </a:p>
          <a:p>
            <a:pPr lvl="1"/>
            <a:r>
              <a:rPr lang="hu-HU" dirty="0"/>
              <a:t>ugyanazok a színmegadási lehetőségek, mint a betűszínnél</a:t>
            </a:r>
            <a:endParaRPr lang="en-US" dirty="0"/>
          </a:p>
          <a:p>
            <a:r>
              <a:rPr lang="en-US" dirty="0"/>
              <a:t>opacity</a:t>
            </a:r>
            <a:r>
              <a:rPr lang="hu-HU" dirty="0"/>
              <a:t> (háttér átlátszatlansága)</a:t>
            </a:r>
          </a:p>
          <a:p>
            <a:pPr lvl="1"/>
            <a:r>
              <a:rPr lang="en-US" dirty="0" err="1"/>
              <a:t>szám</a:t>
            </a:r>
            <a:r>
              <a:rPr lang="en-US" dirty="0"/>
              <a:t> 0.0 </a:t>
            </a:r>
            <a:r>
              <a:rPr lang="en-US" dirty="0" err="1"/>
              <a:t>és</a:t>
            </a:r>
            <a:r>
              <a:rPr lang="en-US" dirty="0"/>
              <a:t> 1.0 </a:t>
            </a:r>
            <a:r>
              <a:rPr lang="en-US" dirty="0" err="1"/>
              <a:t>között</a:t>
            </a:r>
            <a:r>
              <a:rPr lang="en-US" dirty="0"/>
              <a:t> (</a:t>
            </a:r>
            <a:r>
              <a:rPr lang="hu-HU" dirty="0"/>
              <a:t>0.0 teljesen áttetsző</a:t>
            </a:r>
            <a:r>
              <a:rPr lang="en-US" dirty="0"/>
              <a:t>)</a:t>
            </a:r>
          </a:p>
          <a:p>
            <a:r>
              <a:rPr lang="en-US" dirty="0"/>
              <a:t>			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Színek és háttér – háttérkép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background-image</a:t>
            </a:r>
            <a:r>
              <a:rPr lang="hu-HU" dirty="0"/>
              <a:t> (háttérkép)</a:t>
            </a:r>
          </a:p>
          <a:p>
            <a:pPr lvl="1"/>
            <a:r>
              <a:rPr lang="en-US" dirty="0" err="1"/>
              <a:t>url</a:t>
            </a:r>
            <a:r>
              <a:rPr lang="en-US" dirty="0"/>
              <a:t>("")</a:t>
            </a:r>
            <a:r>
              <a:rPr lang="hu-HU" dirty="0"/>
              <a:t> – relatív útvonal esetén a .</a:t>
            </a:r>
            <a:r>
              <a:rPr lang="hu-HU" dirty="0" err="1"/>
              <a:t>css-fájl</a:t>
            </a:r>
            <a:r>
              <a:rPr lang="hu-HU" dirty="0"/>
              <a:t> helyéhez viszonyítva</a:t>
            </a:r>
            <a:endParaRPr lang="en-US" dirty="0"/>
          </a:p>
          <a:p>
            <a:r>
              <a:rPr lang="en-US" dirty="0"/>
              <a:t>background-repeat</a:t>
            </a:r>
            <a:r>
              <a:rPr lang="hu-HU" dirty="0"/>
              <a:t> (háttérkép ismétlése)</a:t>
            </a:r>
          </a:p>
          <a:p>
            <a:pPr lvl="1"/>
            <a:r>
              <a:rPr lang="en-US" dirty="0"/>
              <a:t>no-repeat</a:t>
            </a:r>
            <a:r>
              <a:rPr lang="hu-HU" dirty="0"/>
              <a:t>: ne ismételje</a:t>
            </a:r>
          </a:p>
          <a:p>
            <a:pPr lvl="1"/>
            <a:r>
              <a:rPr lang="en-US" dirty="0"/>
              <a:t>repeat-x</a:t>
            </a:r>
            <a:r>
              <a:rPr lang="hu-HU" dirty="0"/>
              <a:t>: ismételje egymás mellett</a:t>
            </a:r>
          </a:p>
          <a:p>
            <a:pPr lvl="1"/>
            <a:r>
              <a:rPr lang="en-US" dirty="0"/>
              <a:t>repeat-y</a:t>
            </a:r>
            <a:r>
              <a:rPr lang="hu-HU" dirty="0"/>
              <a:t>: ismételje egymás alatt</a:t>
            </a:r>
          </a:p>
          <a:p>
            <a:pPr lvl="1"/>
            <a:r>
              <a:rPr lang="hu-HU" dirty="0"/>
              <a:t>r</a:t>
            </a:r>
            <a:r>
              <a:rPr lang="en-US" dirty="0" err="1"/>
              <a:t>epeat</a:t>
            </a:r>
            <a:r>
              <a:rPr lang="hu-HU" dirty="0"/>
              <a:t>: csempeszerűen ismételje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background-image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url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kepek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/hatterkep.png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");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background-repeat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repeat-x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Színek és háttér – háttérkép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background-attachment</a:t>
            </a:r>
            <a:r>
              <a:rPr lang="hu-HU" i="1" dirty="0"/>
              <a:t> (háttér mozgatása a görgetéssel együtt)</a:t>
            </a:r>
          </a:p>
          <a:p>
            <a:pPr lvl="1"/>
            <a:r>
              <a:rPr lang="en-US" i="1" dirty="0"/>
              <a:t>fixed</a:t>
            </a:r>
            <a:r>
              <a:rPr lang="hu-HU" i="1" dirty="0"/>
              <a:t>: ne mozduljon el az oldaltartalomhoz képest</a:t>
            </a:r>
          </a:p>
          <a:p>
            <a:pPr lvl="1"/>
            <a:r>
              <a:rPr lang="en-US" i="1" dirty="0"/>
              <a:t>scroll</a:t>
            </a:r>
            <a:r>
              <a:rPr lang="hu-HU" i="1" dirty="0"/>
              <a:t>: mozduljon el, mindig látszódjon</a:t>
            </a:r>
            <a:endParaRPr lang="en-US" i="1" dirty="0"/>
          </a:p>
          <a:p>
            <a:endParaRPr lang="hu-HU" dirty="0"/>
          </a:p>
          <a:p>
            <a:r>
              <a:rPr lang="en-US" dirty="0"/>
              <a:t>background-position</a:t>
            </a:r>
            <a:r>
              <a:rPr lang="hu-HU" dirty="0"/>
              <a:t> (háttérkép igazítása)</a:t>
            </a:r>
          </a:p>
          <a:p>
            <a:pPr lvl="1"/>
            <a:r>
              <a:rPr lang="en-US" dirty="0"/>
              <a:t>hely1 hely2 (left/center/right top/center/bottom)</a:t>
            </a:r>
            <a:endParaRPr lang="hu-HU" dirty="0"/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background-attachment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fixed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background-position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right bottom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467854" y="1870533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92543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színek és háttér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 létre másolatot a </a:t>
            </a:r>
            <a:r>
              <a:rPr lang="hu-HU" dirty="0" err="1"/>
              <a:t>kiindulas.html</a:t>
            </a:r>
            <a:r>
              <a:rPr lang="hu-HU" dirty="0"/>
              <a:t> oldalból, illetve készíts hozzá egy új </a:t>
            </a:r>
            <a:r>
              <a:rPr lang="hu-HU" dirty="0" err="1"/>
              <a:t>CSS-fájlt</a:t>
            </a:r>
            <a:r>
              <a:rPr lang="hu-HU" dirty="0"/>
              <a:t> a </a:t>
            </a:r>
            <a:r>
              <a:rPr lang="hu-HU" dirty="0" err="1"/>
              <a:t>kepek</a:t>
            </a:r>
            <a:r>
              <a:rPr lang="hu-HU" dirty="0"/>
              <a:t>_es_</a:t>
            </a:r>
            <a:r>
              <a:rPr lang="hu-HU" dirty="0" err="1"/>
              <a:t>stiluslapok</a:t>
            </a:r>
            <a:r>
              <a:rPr lang="hu-HU" dirty="0"/>
              <a:t> nevű </a:t>
            </a:r>
            <a:r>
              <a:rPr lang="hu-HU" dirty="0" err="1"/>
              <a:t>almappába</a:t>
            </a:r>
            <a:r>
              <a:rPr lang="hu-HU" dirty="0"/>
              <a:t> (a HTML-fájl fejlécében hivatkozd be az új </a:t>
            </a:r>
            <a:r>
              <a:rPr lang="hu-HU" dirty="0" err="1"/>
              <a:t>CSS-fájlt</a:t>
            </a:r>
            <a:r>
              <a:rPr lang="hu-HU" dirty="0"/>
              <a:t>)</a:t>
            </a:r>
          </a:p>
          <a:p>
            <a:r>
              <a:rPr lang="hu-HU" dirty="0"/>
              <a:t>valósítsd meg az alábbi formázásokat a HTML-dokumentumban ("</a:t>
            </a:r>
            <a:r>
              <a:rPr lang="hu-HU" dirty="0" err="1"/>
              <a:t>style</a:t>
            </a:r>
            <a:r>
              <a:rPr lang="hu-HU" dirty="0"/>
              <a:t>" attribútummal):</a:t>
            </a:r>
          </a:p>
          <a:p>
            <a:pPr lvl="1"/>
            <a:r>
              <a:rPr lang="hu-HU" dirty="0"/>
              <a:t>az egyik bekezdésben a betűk színe legyen 0,3-as </a:t>
            </a:r>
            <a:r>
              <a:rPr lang="hu-HU" dirty="0" err="1"/>
              <a:t>átlátszatlanságú</a:t>
            </a:r>
            <a:r>
              <a:rPr lang="hu-HU" dirty="0"/>
              <a:t> kék</a:t>
            </a:r>
          </a:p>
          <a:p>
            <a:pPr lvl="1"/>
            <a:r>
              <a:rPr lang="hu-HU" dirty="0"/>
              <a:t>a táblázat egyik cellájának a háttérszíne legyen sárga a "</a:t>
            </a:r>
            <a:r>
              <a:rPr lang="hu-HU" dirty="0" err="1"/>
              <a:t>yellow</a:t>
            </a:r>
            <a:r>
              <a:rPr lang="hu-HU" dirty="0"/>
              <a:t>" kulcsszóval megadva</a:t>
            </a:r>
          </a:p>
          <a:p>
            <a:r>
              <a:rPr lang="hu-HU" dirty="0"/>
              <a:t>valósítsd meg az alábbi formázásokat a külső </a:t>
            </a:r>
            <a:r>
              <a:rPr lang="hu-HU" dirty="0" err="1"/>
              <a:t>CSS-fájl</a:t>
            </a:r>
            <a:r>
              <a:rPr lang="hu-HU" dirty="0"/>
              <a:t> segítségével:</a:t>
            </a:r>
          </a:p>
          <a:p>
            <a:pPr lvl="1"/>
            <a:r>
              <a:rPr lang="hu-HU" dirty="0"/>
              <a:t>a táblázat előbb formázott cellájának (vagyis aminek van "</a:t>
            </a:r>
            <a:r>
              <a:rPr lang="hu-HU" dirty="0" err="1"/>
              <a:t>style</a:t>
            </a:r>
            <a:r>
              <a:rPr lang="hu-HU" dirty="0"/>
              <a:t>" attribútuma) a háttérszínét változtasd 0,5-ös </a:t>
            </a:r>
            <a:r>
              <a:rPr lang="hu-HU" dirty="0" err="1"/>
              <a:t>átlátszatlanságúra</a:t>
            </a:r>
            <a:endParaRPr lang="hu-HU" dirty="0"/>
          </a:p>
          <a:p>
            <a:pPr lvl="1"/>
            <a:r>
              <a:rPr lang="hu-HU" dirty="0"/>
              <a:t>azon &lt;</a:t>
            </a:r>
            <a:r>
              <a:rPr lang="hu-HU" dirty="0" err="1"/>
              <a:t>div</a:t>
            </a:r>
            <a:r>
              <a:rPr lang="hu-HU" dirty="0"/>
              <a:t>&gt;</a:t>
            </a:r>
            <a:r>
              <a:rPr lang="hu-HU" dirty="0" err="1"/>
              <a:t>-eknek</a:t>
            </a:r>
            <a:r>
              <a:rPr lang="hu-HU" dirty="0"/>
              <a:t>, amelyek a "</a:t>
            </a:r>
            <a:r>
              <a:rPr lang="hu-HU" dirty="0" err="1"/>
              <a:t>szovegek</a:t>
            </a:r>
            <a:r>
              <a:rPr lang="hu-HU" dirty="0"/>
              <a:t>" </a:t>
            </a:r>
            <a:r>
              <a:rPr lang="hu-HU" dirty="0" err="1"/>
              <a:t>azonosítójú</a:t>
            </a:r>
            <a:r>
              <a:rPr lang="hu-HU" dirty="0"/>
              <a:t> &lt;</a:t>
            </a:r>
            <a:r>
              <a:rPr lang="hu-HU" dirty="0" err="1"/>
              <a:t>div</a:t>
            </a:r>
            <a:r>
              <a:rPr lang="hu-HU" dirty="0"/>
              <a:t>&gt;</a:t>
            </a:r>
            <a:r>
              <a:rPr lang="hu-HU" dirty="0" err="1"/>
              <a:t>-nek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közvetlen gyermekei, legyen a háttérképük a </a:t>
            </a:r>
            <a:r>
              <a:rPr lang="en-US" dirty="0"/>
              <a:t>"hatter.</a:t>
            </a:r>
            <a:r>
              <a:rPr lang="hu-HU" dirty="0" err="1"/>
              <a:t>png</a:t>
            </a:r>
            <a:r>
              <a:rPr lang="hu-HU" dirty="0"/>
              <a:t>", és ez ismétlődjön x és y irányba is</a:t>
            </a:r>
          </a:p>
          <a:p>
            <a:pPr lvl="1"/>
            <a:r>
              <a:rPr lang="hu-HU" dirty="0"/>
              <a:t>a már meglátogatott (</a:t>
            </a:r>
            <a:r>
              <a:rPr lang="hu-HU" dirty="0" err="1"/>
              <a:t>visited</a:t>
            </a:r>
            <a:r>
              <a:rPr lang="hu-HU" dirty="0"/>
              <a:t>) hivatkozásoknak legyen a betűszíne a </a:t>
            </a:r>
            <a:r>
              <a:rPr lang="en-US" dirty="0"/>
              <a:t>#55CC23</a:t>
            </a:r>
            <a:r>
              <a:rPr lang="hu-HU" dirty="0"/>
              <a:t> hexadecimális kódú szín</a:t>
            </a:r>
          </a:p>
          <a:p>
            <a:endParaRPr lang="hu-HU" dirty="0"/>
          </a:p>
          <a:p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betűtípus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31412" cy="4754563"/>
          </a:xfrm>
        </p:spPr>
        <p:txBody>
          <a:bodyPr/>
          <a:lstStyle/>
          <a:p>
            <a:r>
              <a:rPr lang="hu-HU" dirty="0" err="1"/>
              <a:t>font-family</a:t>
            </a:r>
            <a:r>
              <a:rPr lang="hu-HU" dirty="0"/>
              <a:t> (betűtípus)</a:t>
            </a:r>
          </a:p>
          <a:p>
            <a:pPr lvl="1"/>
            <a:r>
              <a:rPr lang="hu-HU" dirty="0"/>
              <a:t>betűkészlet neve (pl. Times, </a:t>
            </a:r>
            <a:r>
              <a:rPr lang="hu-HU" dirty="0" err="1"/>
              <a:t>Arial</a:t>
            </a:r>
            <a:r>
              <a:rPr lang="hu-HU" dirty="0"/>
              <a:t>, "</a:t>
            </a:r>
            <a:r>
              <a:rPr lang="hu-HU" dirty="0" err="1"/>
              <a:t>Courier</a:t>
            </a:r>
            <a:r>
              <a:rPr lang="hu-HU" dirty="0"/>
              <a:t> New")</a:t>
            </a:r>
          </a:p>
          <a:p>
            <a:pPr lvl="1"/>
            <a:r>
              <a:rPr lang="hu-HU" dirty="0"/>
              <a:t>betűkészlet típusa (pl. serif, </a:t>
            </a:r>
            <a:r>
              <a:rPr lang="hu-HU" dirty="0" err="1"/>
              <a:t>sans-serif</a:t>
            </a:r>
            <a:r>
              <a:rPr lang="hu-HU" dirty="0"/>
              <a:t>, </a:t>
            </a:r>
            <a:r>
              <a:rPr lang="hu-HU" dirty="0" err="1"/>
              <a:t>monospace</a:t>
            </a:r>
            <a:r>
              <a:rPr lang="hu-HU" dirty="0"/>
              <a:t>, </a:t>
            </a:r>
            <a:r>
              <a:rPr lang="hu-HU" dirty="0" err="1"/>
              <a:t>cursive</a:t>
            </a:r>
            <a:r>
              <a:rPr lang="hu-HU" dirty="0"/>
              <a:t>, </a:t>
            </a:r>
            <a:r>
              <a:rPr lang="hu-HU" dirty="0" err="1"/>
              <a:t>fantasy</a:t>
            </a:r>
            <a:r>
              <a:rPr lang="hu-HU" dirty="0"/>
              <a:t>)</a:t>
            </a:r>
          </a:p>
          <a:p>
            <a:r>
              <a:rPr lang="hu-HU" dirty="0"/>
              <a:t>akár több, vesszővel felsorolva</a:t>
            </a:r>
          </a:p>
          <a:p>
            <a:pPr lvl="1"/>
            <a:r>
              <a:rPr lang="hu-HU" dirty="0"/>
              <a:t>balról jobbra próbálkozik a böngésző</a:t>
            </a:r>
          </a:p>
          <a:p>
            <a:pPr lvl="1"/>
            <a:r>
              <a:rPr lang="hu-HU" dirty="0"/>
              <a:t>keverhető a név és a típus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font-family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Arial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Verdana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sans-serif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font-family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Courier New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monospace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97" y="1422400"/>
            <a:ext cx="5306652" cy="4685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919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betűméret és </a:t>
            </a:r>
            <a:r>
              <a:rPr lang="hu-HU" dirty="0" err="1"/>
              <a:t>-kövérség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font-size</a:t>
            </a:r>
            <a:r>
              <a:rPr lang="hu-HU" dirty="0"/>
              <a:t> (betűméret)</a:t>
            </a:r>
          </a:p>
          <a:p>
            <a:pPr lvl="1"/>
            <a:r>
              <a:rPr lang="hu-HU" dirty="0"/>
              <a:t>abszolút (pl. 12px) vagy relatív (pl. 1.4em) mérettel kifejezve</a:t>
            </a:r>
          </a:p>
          <a:p>
            <a:pPr lvl="1"/>
            <a:r>
              <a:rPr lang="hu-HU" dirty="0"/>
              <a:t>az alapértelmezett méret százalékában kifejezve (pl. 200%)</a:t>
            </a:r>
          </a:p>
          <a:p>
            <a:pPr lvl="1"/>
            <a:r>
              <a:rPr lang="hu-HU" i="1" dirty="0"/>
              <a:t>kulcsszavakkal (pl. </a:t>
            </a:r>
            <a:r>
              <a:rPr lang="hu-HU" i="1" dirty="0" err="1"/>
              <a:t>medium</a:t>
            </a:r>
            <a:r>
              <a:rPr lang="hu-HU" i="1" dirty="0"/>
              <a:t>, </a:t>
            </a:r>
            <a:r>
              <a:rPr lang="hu-HU" i="1" dirty="0" err="1"/>
              <a:t>large</a:t>
            </a:r>
            <a:r>
              <a:rPr lang="hu-HU" i="1" dirty="0"/>
              <a:t>)</a:t>
            </a:r>
          </a:p>
          <a:p>
            <a:r>
              <a:rPr lang="hu-HU" dirty="0" err="1"/>
              <a:t>font-weight</a:t>
            </a:r>
            <a:r>
              <a:rPr lang="hu-HU" dirty="0"/>
              <a:t> (betű kövérsége)</a:t>
            </a:r>
          </a:p>
          <a:p>
            <a:pPr lvl="1"/>
            <a:r>
              <a:rPr lang="hu-HU" dirty="0" err="1"/>
              <a:t>normal</a:t>
            </a:r>
            <a:r>
              <a:rPr lang="hu-HU" dirty="0"/>
              <a:t>: normál vastagságú</a:t>
            </a:r>
          </a:p>
          <a:p>
            <a:pPr lvl="1"/>
            <a:r>
              <a:rPr lang="hu-HU" dirty="0" err="1"/>
              <a:t>bold</a:t>
            </a:r>
            <a:r>
              <a:rPr lang="hu-HU" dirty="0"/>
              <a:t>: félkövér</a:t>
            </a:r>
          </a:p>
          <a:p>
            <a:pPr lvl="1"/>
            <a:r>
              <a:rPr lang="hu-HU" i="1" dirty="0" err="1"/>
              <a:t>bolder</a:t>
            </a:r>
            <a:r>
              <a:rPr lang="hu-HU" i="1" dirty="0"/>
              <a:t>/</a:t>
            </a:r>
            <a:r>
              <a:rPr lang="en-US" i="1" dirty="0"/>
              <a:t>lighter</a:t>
            </a:r>
            <a:endParaRPr lang="hu-HU" i="1" dirty="0"/>
          </a:p>
          <a:p>
            <a:pPr lvl="1"/>
            <a:r>
              <a:rPr lang="hu-HU" i="1" dirty="0"/>
              <a:t>100/200/…/900 (kövérség tipográfiai mértéke)</a:t>
            </a:r>
            <a:endParaRPr lang="hu-HU" dirty="0"/>
          </a:p>
          <a:p>
            <a:pPr lvl="2"/>
            <a:r>
              <a:rPr lang="fr-FR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fr-FR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9C5D27"/>
                </a:solidFill>
                <a:latin typeface="Courier New" panose="02070309020205020404" pitchFamily="49" charset="0"/>
              </a:rPr>
              <a:t>80</a:t>
            </a:r>
            <a:r>
              <a:rPr lang="fr-FR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fr-FR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fr-FR" dirty="0">
                <a:solidFill>
                  <a:srgbClr val="9C5D27"/>
                </a:solidFill>
                <a:latin typeface="Courier New" panose="02070309020205020404" pitchFamily="49" charset="0"/>
              </a:rPr>
              <a:t>font-size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fr-FR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9C5D27"/>
                </a:solidFill>
                <a:latin typeface="Courier New" panose="02070309020205020404" pitchFamily="49" charset="0"/>
              </a:rPr>
              <a:t>16</a:t>
            </a:r>
            <a:r>
              <a:rPr lang="fr-FR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fr-FR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fr-FR" dirty="0">
                <a:solidFill>
                  <a:srgbClr val="9C5D27"/>
                </a:solidFill>
                <a:latin typeface="Courier New" panose="02070309020205020404" pitchFamily="49" charset="0"/>
              </a:rPr>
              <a:t>font-weight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fr-FR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448C27"/>
                </a:solidFill>
                <a:latin typeface="Courier New" panose="02070309020205020404" pitchFamily="49" charset="0"/>
              </a:rPr>
              <a:t>bold</a:t>
            </a:r>
            <a:r>
              <a:rPr lang="fr-FR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fr-FR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fr-FR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fr-FR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975" y="174172"/>
            <a:ext cx="3488280" cy="2952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39" y="3291840"/>
            <a:ext cx="5146715" cy="2774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047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betű formázása 1.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font-style</a:t>
            </a:r>
            <a:r>
              <a:rPr lang="hu-HU" dirty="0"/>
              <a:t> (betű stílusa)</a:t>
            </a:r>
          </a:p>
          <a:p>
            <a:pPr lvl="1"/>
            <a:r>
              <a:rPr lang="hu-HU" dirty="0" err="1"/>
              <a:t>normal</a:t>
            </a:r>
            <a:r>
              <a:rPr lang="hu-HU" dirty="0"/>
              <a:t>: döntetlen</a:t>
            </a:r>
          </a:p>
          <a:p>
            <a:pPr lvl="1"/>
            <a:r>
              <a:rPr lang="hu-HU" dirty="0" err="1"/>
              <a:t>italic</a:t>
            </a:r>
            <a:r>
              <a:rPr lang="hu-HU" dirty="0"/>
              <a:t>: dőlt</a:t>
            </a:r>
          </a:p>
          <a:p>
            <a:pPr lvl="1"/>
            <a:r>
              <a:rPr lang="hu-HU" dirty="0" err="1"/>
              <a:t>oblique</a:t>
            </a:r>
            <a:r>
              <a:rPr lang="hu-HU" dirty="0"/>
              <a:t>: bedöntött</a:t>
            </a:r>
          </a:p>
          <a:p>
            <a:r>
              <a:rPr lang="hu-HU" dirty="0" err="1"/>
              <a:t>text-decoration</a:t>
            </a:r>
            <a:r>
              <a:rPr lang="hu-HU" dirty="0"/>
              <a:t> (betű kiegészítése vonással)</a:t>
            </a:r>
          </a:p>
          <a:p>
            <a:pPr lvl="1"/>
            <a:r>
              <a:rPr lang="hu-HU" dirty="0" err="1"/>
              <a:t>none</a:t>
            </a:r>
            <a:r>
              <a:rPr lang="hu-HU" dirty="0"/>
              <a:t>: vonás nélküli, normális</a:t>
            </a:r>
          </a:p>
          <a:p>
            <a:pPr lvl="1"/>
            <a:r>
              <a:rPr lang="hu-HU" dirty="0" err="1"/>
              <a:t>underline</a:t>
            </a:r>
            <a:r>
              <a:rPr lang="hu-HU" dirty="0"/>
              <a:t>: aláhúzott</a:t>
            </a:r>
          </a:p>
          <a:p>
            <a:pPr lvl="1"/>
            <a:r>
              <a:rPr lang="hu-HU" dirty="0" err="1"/>
              <a:t>overline</a:t>
            </a:r>
            <a:r>
              <a:rPr lang="hu-HU" dirty="0"/>
              <a:t>: fölülvont</a:t>
            </a:r>
          </a:p>
          <a:p>
            <a:pPr lvl="1"/>
            <a:r>
              <a:rPr lang="hu-HU" dirty="0" err="1"/>
              <a:t>line-through</a:t>
            </a:r>
            <a:r>
              <a:rPr lang="hu-HU" dirty="0"/>
              <a:t>: áthúzott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font-style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italic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text-decoration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underline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hu-HU" dirty="0"/>
              <a:t>			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86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betű formázása 2.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text-transform</a:t>
            </a:r>
            <a:r>
              <a:rPr lang="hu-HU" dirty="0"/>
              <a:t> (betű szedése)</a:t>
            </a:r>
          </a:p>
          <a:p>
            <a:pPr lvl="1"/>
            <a:r>
              <a:rPr lang="hu-HU" dirty="0" err="1"/>
              <a:t>none</a:t>
            </a:r>
            <a:r>
              <a:rPr lang="hu-HU" dirty="0"/>
              <a:t>: normál szedésű</a:t>
            </a:r>
          </a:p>
          <a:p>
            <a:pPr lvl="1"/>
            <a:r>
              <a:rPr lang="hu-HU" dirty="0" err="1"/>
              <a:t>uppercase</a:t>
            </a:r>
            <a:r>
              <a:rPr lang="hu-HU" dirty="0"/>
              <a:t>: nagybetűs szedésű</a:t>
            </a:r>
          </a:p>
          <a:p>
            <a:pPr lvl="1"/>
            <a:r>
              <a:rPr lang="hu-HU" dirty="0" err="1"/>
              <a:t>lowercase</a:t>
            </a:r>
            <a:r>
              <a:rPr lang="hu-HU" dirty="0"/>
              <a:t>: kisbetűs szedésű</a:t>
            </a:r>
          </a:p>
          <a:p>
            <a:pPr lvl="1"/>
            <a:r>
              <a:rPr lang="hu-HU" dirty="0" err="1"/>
              <a:t>capitalize</a:t>
            </a:r>
            <a:r>
              <a:rPr lang="hu-HU" dirty="0"/>
              <a:t> (nagy kezdőbetűs szedésű)</a:t>
            </a:r>
          </a:p>
          <a:p>
            <a:endParaRPr lang="hu-HU" i="1" dirty="0"/>
          </a:p>
          <a:p>
            <a:r>
              <a:rPr lang="hu-HU" i="1" dirty="0" err="1"/>
              <a:t>text-shadow</a:t>
            </a:r>
            <a:r>
              <a:rPr lang="hu-HU" i="1" dirty="0"/>
              <a:t> (árnyék)</a:t>
            </a:r>
          </a:p>
          <a:p>
            <a:pPr lvl="1"/>
            <a:r>
              <a:rPr lang="hu-HU" i="1" dirty="0" err="1"/>
              <a:t>none</a:t>
            </a:r>
            <a:r>
              <a:rPr lang="hu-HU" i="1" dirty="0"/>
              <a:t>: nincs árnyék</a:t>
            </a:r>
          </a:p>
          <a:p>
            <a:pPr lvl="1"/>
            <a:r>
              <a:rPr lang="hu-HU" i="1" dirty="0"/>
              <a:t>sok paraméter (irány, halványulás, szín)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text-transform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uppercase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text-shadow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 err="1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blue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5525030" y="4219837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422" y="5467222"/>
            <a:ext cx="2856129" cy="558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2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elhelyezés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391400" cy="4754563"/>
          </a:xfrm>
        </p:spPr>
        <p:txBody>
          <a:bodyPr/>
          <a:lstStyle/>
          <a:p>
            <a:r>
              <a:rPr lang="hu-HU" dirty="0" err="1"/>
              <a:t>elemenen</a:t>
            </a:r>
            <a:r>
              <a:rPr lang="hu-HU" dirty="0"/>
              <a:t> belüli formázás (</a:t>
            </a:r>
            <a:r>
              <a:rPr lang="hu-HU" dirty="0" err="1"/>
              <a:t>inline</a:t>
            </a:r>
            <a:r>
              <a:rPr lang="hu-HU" dirty="0"/>
              <a:t>):</a:t>
            </a:r>
          </a:p>
          <a:p>
            <a:pPr lvl="1"/>
            <a:r>
              <a:rPr lang="hu-HU" dirty="0"/>
              <a:t>közvetlen, átlátható</a:t>
            </a:r>
          </a:p>
          <a:p>
            <a:pPr lvl="1"/>
            <a:r>
              <a:rPr lang="hu-HU" dirty="0"/>
              <a:t>nem kell azonosítani az elemet (pl. azonosítóval vagy osztállyal)</a:t>
            </a:r>
          </a:p>
          <a:p>
            <a:pPr lvl="1"/>
            <a:r>
              <a:rPr lang="hu-HU" dirty="0"/>
              <a:t>csak az adott elemre vonatkozik</a:t>
            </a:r>
          </a:p>
          <a:p>
            <a:r>
              <a:rPr lang="hu-HU" dirty="0" err="1"/>
              <a:t>headen</a:t>
            </a:r>
            <a:r>
              <a:rPr lang="hu-HU" dirty="0"/>
              <a:t> belüli formázás:</a:t>
            </a:r>
          </a:p>
          <a:p>
            <a:pPr lvl="1"/>
            <a:r>
              <a:rPr lang="hu-HU" dirty="0"/>
              <a:t>átmenet a két szélső lehetőség között</a:t>
            </a:r>
          </a:p>
          <a:p>
            <a:r>
              <a:rPr lang="hu-HU" dirty="0"/>
              <a:t>külső fájl:</a:t>
            </a:r>
          </a:p>
          <a:p>
            <a:pPr lvl="1"/>
            <a:r>
              <a:rPr lang="hu-HU" dirty="0"/>
              <a:t>több weboldal is használhatja ugyanazt</a:t>
            </a:r>
          </a:p>
          <a:p>
            <a:pPr lvl="1"/>
            <a:r>
              <a:rPr lang="hu-HU" dirty="0"/>
              <a:t>elég egyszer leírni, egy helyen módosítani</a:t>
            </a:r>
          </a:p>
          <a:p>
            <a:pPr lvl="1"/>
            <a:r>
              <a:rPr lang="hu-HU" dirty="0"/>
              <a:t>távol van a HTML-fájltól, nehezebb összevetni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1360536"/>
            <a:ext cx="3849624" cy="4794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2335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sorköz, betűköz, szóköz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line-height</a:t>
            </a:r>
            <a:r>
              <a:rPr lang="hu-HU" dirty="0"/>
              <a:t> (sorköz)</a:t>
            </a:r>
          </a:p>
          <a:p>
            <a:pPr lvl="1"/>
            <a:r>
              <a:rPr lang="hu-HU" dirty="0"/>
              <a:t>számmal vagy százalékkal kifejezve (relatív)</a:t>
            </a:r>
          </a:p>
          <a:p>
            <a:pPr lvl="1"/>
            <a:r>
              <a:rPr lang="hu-HU" dirty="0"/>
              <a:t>abszolút (pl. 20px) vagy relatív (pl. 1.4em) mérettel kifejezve</a:t>
            </a:r>
          </a:p>
          <a:p>
            <a:endParaRPr lang="hu-HU" i="1" dirty="0"/>
          </a:p>
          <a:p>
            <a:r>
              <a:rPr lang="hu-HU" i="1" dirty="0" err="1"/>
              <a:t>letter-spacing</a:t>
            </a:r>
            <a:r>
              <a:rPr lang="hu-HU" i="1" dirty="0"/>
              <a:t> (betűköz), </a:t>
            </a:r>
            <a:r>
              <a:rPr lang="hu-HU" i="1" dirty="0" err="1"/>
              <a:t>word-spacing</a:t>
            </a:r>
            <a:r>
              <a:rPr lang="hu-HU" i="1" dirty="0"/>
              <a:t> (szóköz)</a:t>
            </a:r>
          </a:p>
          <a:p>
            <a:pPr lvl="1"/>
            <a:r>
              <a:rPr lang="hu-HU" i="1" dirty="0"/>
              <a:t>abszolút vagy relatív mérettel kifejezve (negatív is lehet)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line-height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1.3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line-height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95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line-height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16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letter-spacing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-2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word-spacing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662125" y="3361708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1273186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igazítás és behúzás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text-align</a:t>
            </a:r>
            <a:r>
              <a:rPr lang="hu-HU" dirty="0"/>
              <a:t> (szöveg igazítása vízszintesen)</a:t>
            </a:r>
          </a:p>
          <a:p>
            <a:pPr lvl="1"/>
            <a:r>
              <a:rPr lang="hu-HU" dirty="0" err="1"/>
              <a:t>left</a:t>
            </a:r>
            <a:r>
              <a:rPr lang="hu-HU" dirty="0"/>
              <a:t>: balra zárt</a:t>
            </a:r>
          </a:p>
          <a:p>
            <a:pPr lvl="1"/>
            <a:r>
              <a:rPr lang="hu-HU" dirty="0"/>
              <a:t>right: jobbra zárt</a:t>
            </a:r>
          </a:p>
          <a:p>
            <a:pPr lvl="1"/>
            <a:r>
              <a:rPr lang="hu-HU" dirty="0"/>
              <a:t>center: középre igazított</a:t>
            </a:r>
          </a:p>
          <a:p>
            <a:pPr lvl="1"/>
            <a:r>
              <a:rPr lang="hu-HU" dirty="0" err="1"/>
              <a:t>justify</a:t>
            </a:r>
            <a:r>
              <a:rPr lang="hu-HU" dirty="0"/>
              <a:t>: sorkizárt</a:t>
            </a:r>
          </a:p>
          <a:p>
            <a:pPr lvl="1"/>
            <a:endParaRPr lang="hu-HU" dirty="0"/>
          </a:p>
          <a:p>
            <a:pPr lvl="2" algn="just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text-align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justify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 algn="just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54" y="1822027"/>
            <a:ext cx="371476" cy="30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53" y="2208362"/>
            <a:ext cx="371476" cy="339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53" y="2627376"/>
            <a:ext cx="371476" cy="326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3" y="3033426"/>
            <a:ext cx="371476" cy="355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11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Betűk és szövegek – igazítás és behúzás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vertical-align</a:t>
            </a:r>
            <a:r>
              <a:rPr lang="hu-HU" dirty="0"/>
              <a:t> (szöveg igazítása függőlegesen)</a:t>
            </a:r>
          </a:p>
          <a:p>
            <a:pPr lvl="1"/>
            <a:r>
              <a:rPr lang="hu-HU" dirty="0"/>
              <a:t>képek és táblázatcellák esetén van igazán értelme</a:t>
            </a:r>
          </a:p>
          <a:p>
            <a:pPr lvl="1"/>
            <a:r>
              <a:rPr lang="hu-HU" dirty="0"/>
              <a:t>text-top: </a:t>
            </a:r>
            <a:r>
              <a:rPr lang="hu-HU" dirty="0" err="1"/>
              <a:t>fölülre</a:t>
            </a:r>
            <a:r>
              <a:rPr lang="hu-HU" dirty="0"/>
              <a:t> igazított</a:t>
            </a:r>
          </a:p>
          <a:p>
            <a:pPr lvl="1"/>
            <a:r>
              <a:rPr lang="hu-HU" dirty="0" err="1"/>
              <a:t>baseline</a:t>
            </a:r>
            <a:r>
              <a:rPr lang="hu-HU" dirty="0"/>
              <a:t>: a befoglaló/szülő elemhez igazított</a:t>
            </a:r>
          </a:p>
          <a:p>
            <a:pPr lvl="1"/>
            <a:r>
              <a:rPr lang="hu-HU" dirty="0" err="1"/>
              <a:t>middle</a:t>
            </a:r>
            <a:r>
              <a:rPr lang="hu-HU" dirty="0"/>
              <a:t>: középre igazított</a:t>
            </a:r>
          </a:p>
          <a:p>
            <a:pPr lvl="1"/>
            <a:r>
              <a:rPr lang="hu-HU" dirty="0" err="1"/>
              <a:t>text-bottom</a:t>
            </a:r>
            <a:r>
              <a:rPr lang="hu-HU" dirty="0"/>
              <a:t>: alulra igazított</a:t>
            </a:r>
          </a:p>
          <a:p>
            <a:r>
              <a:rPr lang="hu-HU" i="1" dirty="0" err="1"/>
              <a:t>text-indent</a:t>
            </a:r>
            <a:r>
              <a:rPr lang="hu-HU" i="1" dirty="0"/>
              <a:t> (behúzás)</a:t>
            </a:r>
          </a:p>
          <a:p>
            <a:pPr lvl="1"/>
            <a:r>
              <a:rPr lang="hu-HU" i="1" dirty="0"/>
              <a:t>százalékkal kifejezve (relatív)</a:t>
            </a:r>
          </a:p>
          <a:p>
            <a:pPr lvl="1"/>
            <a:r>
              <a:rPr lang="hu-HU" i="1" dirty="0"/>
              <a:t>abszolút (pl. 20px) vagy relatív (pl. 1.4em) mérettel kifejezve</a:t>
            </a:r>
          </a:p>
          <a:p>
            <a:pPr lvl="1"/>
            <a:r>
              <a:rPr lang="hu-HU" i="1" dirty="0"/>
              <a:t>negatív is lehet</a:t>
            </a:r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vertical-align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text-bottom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text-indent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-5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648057" y="4529326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111" y="139358"/>
            <a:ext cx="4174397" cy="3536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67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betűk és szövegek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 létre másolatot a </a:t>
            </a:r>
            <a:r>
              <a:rPr lang="hu-HU" dirty="0" err="1"/>
              <a:t>kiindulas.html</a:t>
            </a:r>
            <a:r>
              <a:rPr lang="hu-HU" dirty="0"/>
              <a:t> oldalból, illetve készíts hozzá egy új </a:t>
            </a:r>
            <a:r>
              <a:rPr lang="hu-HU" dirty="0" err="1"/>
              <a:t>CSS-fájlt</a:t>
            </a:r>
            <a:r>
              <a:rPr lang="hu-HU" dirty="0"/>
              <a:t> a </a:t>
            </a:r>
            <a:r>
              <a:rPr lang="hu-HU" dirty="0" err="1"/>
              <a:t>kepek</a:t>
            </a:r>
            <a:r>
              <a:rPr lang="hu-HU" dirty="0"/>
              <a:t>_es_</a:t>
            </a:r>
            <a:r>
              <a:rPr lang="hu-HU" dirty="0" err="1"/>
              <a:t>stiluslapok</a:t>
            </a:r>
            <a:r>
              <a:rPr lang="hu-HU" dirty="0"/>
              <a:t> nevű </a:t>
            </a:r>
            <a:r>
              <a:rPr lang="hu-HU" dirty="0" err="1"/>
              <a:t>almappába</a:t>
            </a:r>
            <a:r>
              <a:rPr lang="hu-HU" dirty="0"/>
              <a:t> (a HTML-fájl fejlécében hivatkozd be az új </a:t>
            </a:r>
            <a:r>
              <a:rPr lang="hu-HU" dirty="0" err="1"/>
              <a:t>CSS-fájlt</a:t>
            </a:r>
            <a:r>
              <a:rPr lang="hu-HU" dirty="0"/>
              <a:t>)</a:t>
            </a:r>
          </a:p>
          <a:p>
            <a:r>
              <a:rPr lang="hu-HU" dirty="0"/>
              <a:t>valósítsd meg az alábbi formázásokat a külső </a:t>
            </a:r>
            <a:r>
              <a:rPr lang="hu-HU" dirty="0" err="1"/>
              <a:t>CSS-fájl</a:t>
            </a:r>
            <a:r>
              <a:rPr lang="hu-HU" dirty="0"/>
              <a:t> segítségével:</a:t>
            </a:r>
          </a:p>
          <a:p>
            <a:pPr lvl="1"/>
            <a:r>
              <a:rPr lang="hu-HU" dirty="0"/>
              <a:t>az űrlaptagoló elemek címe (&lt;</a:t>
            </a:r>
            <a:r>
              <a:rPr lang="hu-HU" dirty="0" err="1"/>
              <a:t>legend</a:t>
            </a:r>
            <a:r>
              <a:rPr lang="hu-HU" dirty="0"/>
              <a:t>&gt;) legyen félkövér, lehetőség szerint szedd "</a:t>
            </a:r>
            <a:r>
              <a:rPr lang="hu-HU" dirty="0" err="1"/>
              <a:t>Courier</a:t>
            </a:r>
            <a:r>
              <a:rPr lang="hu-HU" dirty="0"/>
              <a:t> New" betűtípussal, vagy ha az nem elérhető, valami fix betűszélességű típussal</a:t>
            </a:r>
          </a:p>
          <a:p>
            <a:pPr lvl="1"/>
            <a:r>
              <a:rPr lang="hu-HU" dirty="0"/>
              <a:t>a hivatkozások ne legyenek aláhúzva</a:t>
            </a:r>
          </a:p>
          <a:p>
            <a:pPr lvl="1"/>
            <a:r>
              <a:rPr lang="hu-HU" dirty="0"/>
              <a:t>a "</a:t>
            </a:r>
            <a:r>
              <a:rPr lang="en-US" dirty="0" err="1"/>
              <a:t>formazando</a:t>
            </a:r>
            <a:r>
              <a:rPr lang="hu-HU" dirty="0"/>
              <a:t>" osztályba tartozó elemek legyenek 18 </a:t>
            </a:r>
            <a:r>
              <a:rPr lang="hu-HU" dirty="0" err="1"/>
              <a:t>px-es</a:t>
            </a:r>
            <a:r>
              <a:rPr lang="hu-HU" dirty="0"/>
              <a:t> betűméretűek, áthúzottak, és minden szókezdet legyen nagybetűs</a:t>
            </a:r>
          </a:p>
          <a:p>
            <a:pPr lvl="1"/>
            <a:r>
              <a:rPr lang="hu-HU" dirty="0"/>
              <a:t>a bekezdések legyenek dőltek, sorkizártak, és szedd őket dupla sorközzel</a:t>
            </a:r>
            <a:endParaRPr lang="en-US" dirty="0"/>
          </a:p>
          <a:p>
            <a:pPr lvl="1"/>
            <a:r>
              <a:rPr lang="hu-HU" dirty="0"/>
              <a:t>a "</a:t>
            </a:r>
            <a:r>
              <a:rPr lang="en-US" dirty="0" err="1"/>
              <a:t>termek</a:t>
            </a:r>
            <a:r>
              <a:rPr lang="hu-HU" dirty="0"/>
              <a:t>" osztályba tartozó táblázatcellákban a szöveg legyen a cella aljához igazítva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5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méretezés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width</a:t>
            </a:r>
            <a:r>
              <a:rPr lang="hu-HU" dirty="0"/>
              <a:t> (szélesség), </a:t>
            </a:r>
            <a:r>
              <a:rPr lang="hu-HU" dirty="0" err="1"/>
              <a:t>height</a:t>
            </a:r>
            <a:r>
              <a:rPr lang="hu-HU" dirty="0"/>
              <a:t> (magasság)</a:t>
            </a:r>
          </a:p>
          <a:p>
            <a:pPr lvl="1"/>
            <a:r>
              <a:rPr lang="hu-HU" dirty="0" err="1"/>
              <a:t>auto</a:t>
            </a:r>
            <a:r>
              <a:rPr lang="hu-HU" dirty="0"/>
              <a:t>: alapértelmezett, automatikus méretezés</a:t>
            </a:r>
          </a:p>
          <a:p>
            <a:pPr lvl="1"/>
            <a:r>
              <a:rPr lang="hu-HU" dirty="0"/>
              <a:t>százalékkal kifejezve (a befoglaló/szülő elemhez képest)</a:t>
            </a:r>
          </a:p>
          <a:p>
            <a:pPr lvl="1"/>
            <a:r>
              <a:rPr lang="hu-HU" dirty="0"/>
              <a:t>abszolút (pl. 200px) vagy relatív (pl. 10em) mérettel kifejezve</a:t>
            </a:r>
          </a:p>
          <a:p>
            <a:pPr lvl="2"/>
            <a:endParaRPr lang="hu-HU" dirty="0">
              <a:solidFill>
                <a:srgbClr val="9C5D27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auto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80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cm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4"/>
            <a:endParaRPr lang="hu-HU" dirty="0"/>
          </a:p>
          <a:p>
            <a:r>
              <a:rPr lang="hu-HU" dirty="0"/>
              <a:t>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0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méretezés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min-width</a:t>
            </a:r>
            <a:r>
              <a:rPr lang="hu-HU" i="1" dirty="0"/>
              <a:t>, </a:t>
            </a:r>
            <a:r>
              <a:rPr lang="hu-HU" i="1" dirty="0" err="1"/>
              <a:t>max-width</a:t>
            </a:r>
            <a:r>
              <a:rPr lang="hu-HU" i="1" dirty="0"/>
              <a:t>, </a:t>
            </a:r>
            <a:r>
              <a:rPr lang="hu-HU" i="1" dirty="0" err="1"/>
              <a:t>min-height</a:t>
            </a:r>
            <a:r>
              <a:rPr lang="hu-HU" i="1" dirty="0"/>
              <a:t>, </a:t>
            </a:r>
            <a:r>
              <a:rPr lang="hu-HU" i="1" dirty="0" err="1"/>
              <a:t>max-height</a:t>
            </a:r>
            <a:r>
              <a:rPr lang="hu-HU" i="1" dirty="0"/>
              <a:t> (legkisebb/legnagyobb szélesség/magasság)</a:t>
            </a:r>
          </a:p>
          <a:p>
            <a:pPr lvl="1"/>
            <a:r>
              <a:rPr lang="hu-HU" i="1" dirty="0" err="1"/>
              <a:t>none</a:t>
            </a:r>
            <a:r>
              <a:rPr lang="hu-HU" i="1" dirty="0"/>
              <a:t>: alapértelmezett, nincs legkisebb/legnagyobb érték meghatározva</a:t>
            </a:r>
          </a:p>
          <a:p>
            <a:pPr lvl="1"/>
            <a:r>
              <a:rPr lang="hu-HU" i="1" dirty="0"/>
              <a:t>százalékkal kifejezve (a befoglaló/szülő elemhez képest)</a:t>
            </a:r>
          </a:p>
          <a:p>
            <a:pPr lvl="1"/>
            <a:r>
              <a:rPr lang="hu-HU" i="1" dirty="0"/>
              <a:t>abszolút (pl. 200px) vagy relatív (pl. 10em) mérettel kifejezve</a:t>
            </a:r>
          </a:p>
          <a:p>
            <a:pPr lvl="1"/>
            <a:r>
              <a:rPr lang="hu-HU" i="1" dirty="0"/>
              <a:t>felülírja a </a:t>
            </a:r>
            <a:r>
              <a:rPr lang="hu-HU" i="1" dirty="0" err="1"/>
              <a:t>width</a:t>
            </a:r>
            <a:r>
              <a:rPr lang="hu-HU" i="1" dirty="0"/>
              <a:t>/</a:t>
            </a:r>
            <a:r>
              <a:rPr lang="hu-HU" i="1" dirty="0" err="1"/>
              <a:t>height</a:t>
            </a:r>
            <a:r>
              <a:rPr lang="hu-HU" i="1" dirty="0"/>
              <a:t> tulajdonságokat, a másik irányba átméretez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min-width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none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max-width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95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min-height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300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max-height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dirty="0"/>
              <a:t>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942586" y="697531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169085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megjelenítés és túllógás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overflow</a:t>
            </a:r>
            <a:r>
              <a:rPr lang="hu-HU" dirty="0"/>
              <a:t> (túllógás kezelése)</a:t>
            </a:r>
          </a:p>
          <a:p>
            <a:pPr lvl="1"/>
            <a:r>
              <a:rPr lang="hu-HU" dirty="0" err="1"/>
              <a:t>visible</a:t>
            </a:r>
            <a:r>
              <a:rPr lang="hu-HU" dirty="0"/>
              <a:t>: túllóg a szöveg a befoglaló dobozon (ronda…)</a:t>
            </a:r>
          </a:p>
          <a:p>
            <a:pPr lvl="1"/>
            <a:r>
              <a:rPr lang="hu-HU" dirty="0" err="1"/>
              <a:t>hidden</a:t>
            </a:r>
            <a:r>
              <a:rPr lang="hu-HU" dirty="0"/>
              <a:t>: lehagyja a kilógót</a:t>
            </a:r>
          </a:p>
          <a:p>
            <a:pPr lvl="1"/>
            <a:r>
              <a:rPr lang="hu-HU" dirty="0" err="1"/>
              <a:t>auto</a:t>
            </a:r>
            <a:r>
              <a:rPr lang="hu-HU" dirty="0"/>
              <a:t>: ha van túlnyúlás, görgetősávot rak</a:t>
            </a:r>
          </a:p>
          <a:p>
            <a:pPr lvl="1"/>
            <a:r>
              <a:rPr lang="hu-HU" dirty="0" err="1"/>
              <a:t>scroll</a:t>
            </a:r>
            <a:r>
              <a:rPr lang="hu-HU" dirty="0"/>
              <a:t>: mindenképp görgetősávot rak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overflow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hidden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dirty="0"/>
              <a:t>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3216931"/>
            <a:ext cx="5474238" cy="2804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58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megjelenítés és túllógás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visibility</a:t>
            </a:r>
            <a:r>
              <a:rPr lang="hu-HU" dirty="0"/>
              <a:t> (tartalom megjelenítési módja)</a:t>
            </a:r>
          </a:p>
          <a:p>
            <a:pPr lvl="1"/>
            <a:r>
              <a:rPr lang="hu-HU" dirty="0" err="1"/>
              <a:t>visible</a:t>
            </a:r>
            <a:r>
              <a:rPr lang="hu-HU" dirty="0"/>
              <a:t>: megjeleníti a tartalmat</a:t>
            </a:r>
          </a:p>
          <a:p>
            <a:pPr lvl="1"/>
            <a:r>
              <a:rPr lang="hu-HU" dirty="0" err="1"/>
              <a:t>hidden</a:t>
            </a:r>
            <a:r>
              <a:rPr lang="hu-HU" dirty="0"/>
              <a:t>: eltünteti a tartalmat, de az üres helye megmarad</a:t>
            </a:r>
          </a:p>
          <a:p>
            <a:r>
              <a:rPr lang="hu-HU" dirty="0"/>
              <a:t>display (befoglaló doboz megjelenítési módja)</a:t>
            </a:r>
          </a:p>
          <a:p>
            <a:pPr lvl="1"/>
            <a:r>
              <a:rPr lang="hu-HU" dirty="0" err="1"/>
              <a:t>inline</a:t>
            </a:r>
            <a:r>
              <a:rPr lang="hu-HU" dirty="0"/>
              <a:t>: szövegközi, folytonos elem (~ &lt;</a:t>
            </a:r>
            <a:r>
              <a:rPr lang="hu-HU" dirty="0" err="1"/>
              <a:t>span</a:t>
            </a:r>
            <a:r>
              <a:rPr lang="hu-HU" dirty="0"/>
              <a:t>&gt;)</a:t>
            </a:r>
          </a:p>
          <a:p>
            <a:pPr lvl="1"/>
            <a:r>
              <a:rPr lang="hu-HU" dirty="0" err="1"/>
              <a:t>block</a:t>
            </a:r>
            <a:r>
              <a:rPr lang="hu-HU" dirty="0"/>
              <a:t>: dobozos elem (~ &lt;</a:t>
            </a:r>
            <a:r>
              <a:rPr lang="hu-HU" dirty="0" err="1"/>
              <a:t>div</a:t>
            </a:r>
            <a:r>
              <a:rPr lang="hu-HU" dirty="0"/>
              <a:t>&gt;)</a:t>
            </a:r>
          </a:p>
          <a:p>
            <a:pPr lvl="1"/>
            <a:r>
              <a:rPr lang="hu-HU" dirty="0" err="1"/>
              <a:t>none</a:t>
            </a:r>
            <a:r>
              <a:rPr lang="hu-HU" dirty="0"/>
              <a:t>: nincs befoglalója, nem jelenik meg</a:t>
            </a:r>
          </a:p>
          <a:p>
            <a:pPr lvl="1"/>
            <a:r>
              <a:rPr lang="hu-HU" dirty="0"/>
              <a:t>nagyon sok elemnek alapértelmezetten </a:t>
            </a:r>
            <a:r>
              <a:rPr lang="hu-HU" dirty="0" err="1"/>
              <a:t>none</a:t>
            </a:r>
            <a:r>
              <a:rPr lang="hu-HU" dirty="0"/>
              <a:t> (pl. &lt;script&gt;)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visibility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visible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display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block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72" y="2022960"/>
            <a:ext cx="3762603" cy="2101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872" y="4325462"/>
            <a:ext cx="3762603" cy="1753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486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keret, belső margó, külső margó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width</a:t>
            </a:r>
            <a:r>
              <a:rPr lang="hu-HU" dirty="0"/>
              <a:t>/</a:t>
            </a:r>
            <a:r>
              <a:rPr lang="hu-HU" dirty="0" err="1"/>
              <a:t>height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tartalmat méretezi</a:t>
            </a:r>
          </a:p>
          <a:p>
            <a:r>
              <a:rPr lang="hu-HU" dirty="0"/>
              <a:t>ezen kívül esik</a:t>
            </a:r>
          </a:p>
          <a:p>
            <a:pPr lvl="1"/>
            <a:r>
              <a:rPr lang="hu-HU" dirty="0"/>
              <a:t>a belső margó (</a:t>
            </a:r>
            <a:r>
              <a:rPr lang="hu-HU" dirty="0" err="1"/>
              <a:t>padding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keret (</a:t>
            </a:r>
            <a:r>
              <a:rPr lang="hu-HU" dirty="0" err="1"/>
              <a:t>border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és a külső margó (</a:t>
            </a:r>
            <a:r>
              <a:rPr lang="hu-HU" dirty="0" err="1"/>
              <a:t>margin</a:t>
            </a:r>
            <a:r>
              <a:rPr lang="hu-HU" dirty="0"/>
              <a:t>)</a:t>
            </a:r>
          </a:p>
          <a:p>
            <a:r>
              <a:rPr lang="hu-HU" dirty="0"/>
              <a:t>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70" y="1422400"/>
            <a:ext cx="5517864" cy="4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keret, belső margó, külső margó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dirty="0"/>
              <a:t>a belső margóval</a:t>
            </a:r>
          </a:p>
          <a:p>
            <a:pPr lvl="1"/>
            <a:r>
              <a:rPr lang="hu-HU" dirty="0"/>
              <a:t>eltoljuk a szöveget a kerettől</a:t>
            </a:r>
          </a:p>
          <a:p>
            <a:r>
              <a:rPr lang="hu-HU" dirty="0"/>
              <a:t>a külső margóval</a:t>
            </a:r>
          </a:p>
          <a:p>
            <a:pPr lvl="1"/>
            <a:r>
              <a:rPr lang="hu-HU" dirty="0"/>
              <a:t>eltoljuk az elemeket egymástól/szülőtől</a:t>
            </a:r>
          </a:p>
          <a:p>
            <a:r>
              <a:rPr lang="hu-HU" dirty="0"/>
              <a:t>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1262764"/>
            <a:ext cx="4219575" cy="4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4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a CSS mint nyelv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  <a:r>
              <a:rPr lang="hu-HU" dirty="0"/>
              <a:t> (lépcsőzetes stíluslapok)</a:t>
            </a:r>
          </a:p>
          <a:p>
            <a:pPr lvl="1"/>
            <a:r>
              <a:rPr lang="hu-HU" dirty="0"/>
              <a:t>HTML (XHTML) és igazából bármilyen XML-oldal stílusának leírására</a:t>
            </a:r>
          </a:p>
          <a:p>
            <a:pPr lvl="1"/>
            <a:r>
              <a:rPr lang="hu-HU" dirty="0"/>
              <a:t>"lépcsőzetes": ugyanazon elemre vonatkozó formázási szabályoknak követhető, hierarchikus rendje van</a:t>
            </a:r>
          </a:p>
          <a:p>
            <a:pPr lvl="1"/>
            <a:r>
              <a:rPr lang="hu-HU" dirty="0"/>
              <a:t>leíró nyelv (nem programozási nyelv) </a:t>
            </a:r>
          </a:p>
          <a:p>
            <a:r>
              <a:rPr lang="hu-HU" dirty="0"/>
              <a:t>érzékeny a kis- és nagybetűk közti különbségre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sensitive</a:t>
            </a:r>
            <a:r>
              <a:rPr lang="hu-HU" dirty="0"/>
              <a:t>"</a:t>
            </a:r>
          </a:p>
          <a:p>
            <a:r>
              <a:rPr lang="en-US" dirty="0" err="1"/>
              <a:t>megjegyzés</a:t>
            </a:r>
            <a:endParaRPr lang="hu-HU" dirty="0"/>
          </a:p>
          <a:p>
            <a:pPr lvl="1"/>
            <a:r>
              <a:rPr lang="en-US" dirty="0"/>
              <a:t>/* </a:t>
            </a:r>
            <a:r>
              <a:rPr lang="hu-HU" dirty="0"/>
              <a:t> </a:t>
            </a:r>
            <a:r>
              <a:rPr lang="en-US" dirty="0"/>
              <a:t>*/</a:t>
            </a:r>
            <a:endParaRPr lang="hu-HU" dirty="0"/>
          </a:p>
          <a:p>
            <a:pPr lvl="1"/>
            <a:r>
              <a:rPr lang="hu-HU" dirty="0"/>
              <a:t>akár többsoros is lehet</a:t>
            </a:r>
          </a:p>
          <a:p>
            <a:pPr lvl="1"/>
            <a:endParaRPr lang="hu-HU" dirty="0"/>
          </a:p>
          <a:p>
            <a:pPr lvl="2"/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/*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ez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egy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megjegyzés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 */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3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keret, belső margó, külső margó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padding</a:t>
            </a:r>
            <a:r>
              <a:rPr lang="hu-HU" dirty="0"/>
              <a:t>/</a:t>
            </a:r>
            <a:r>
              <a:rPr lang="hu-HU" dirty="0" err="1"/>
              <a:t>border</a:t>
            </a:r>
            <a:r>
              <a:rPr lang="hu-HU" dirty="0"/>
              <a:t>/</a:t>
            </a:r>
            <a:r>
              <a:rPr lang="hu-HU" dirty="0" err="1"/>
              <a:t>margin</a:t>
            </a:r>
            <a:r>
              <a:rPr lang="hu-HU" dirty="0"/>
              <a:t> megadása hasonló:</a:t>
            </a:r>
          </a:p>
          <a:p>
            <a:pPr lvl="1"/>
            <a:r>
              <a:rPr lang="hu-HU" dirty="0"/>
              <a:t>vagy oldalanként külön (</a:t>
            </a:r>
            <a:r>
              <a:rPr lang="hu-HU" dirty="0" err="1"/>
              <a:t>-top</a:t>
            </a:r>
            <a:r>
              <a:rPr lang="hu-HU" dirty="0"/>
              <a:t>, </a:t>
            </a:r>
            <a:r>
              <a:rPr lang="hu-HU" dirty="0" err="1"/>
              <a:t>-right</a:t>
            </a:r>
            <a:r>
              <a:rPr lang="hu-HU" dirty="0"/>
              <a:t>, </a:t>
            </a:r>
            <a:r>
              <a:rPr lang="hu-HU" dirty="0" err="1"/>
              <a:t>-bottom</a:t>
            </a:r>
            <a:r>
              <a:rPr lang="hu-HU" dirty="0"/>
              <a:t>, </a:t>
            </a:r>
            <a:r>
              <a:rPr lang="hu-HU" dirty="0" err="1"/>
              <a:t>-left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vagy együtt, egységesen</a:t>
            </a:r>
          </a:p>
          <a:p>
            <a:pPr lvl="1"/>
            <a:r>
              <a:rPr lang="hu-HU" dirty="0"/>
              <a:t>vagy együtt, oldalanként részletezve</a:t>
            </a:r>
          </a:p>
          <a:p>
            <a:r>
              <a:rPr lang="hu-HU" dirty="0"/>
              <a:t>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873" y="2633663"/>
            <a:ext cx="5654202" cy="3543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586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egyszerű keret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border-width</a:t>
            </a:r>
            <a:r>
              <a:rPr lang="hu-HU" dirty="0"/>
              <a:t> (keret vastagsága)</a:t>
            </a:r>
          </a:p>
          <a:p>
            <a:pPr lvl="1"/>
            <a:r>
              <a:rPr lang="hu-HU" dirty="0" err="1"/>
              <a:t>thin</a:t>
            </a:r>
            <a:r>
              <a:rPr lang="hu-HU" dirty="0"/>
              <a:t>: vékony</a:t>
            </a:r>
          </a:p>
          <a:p>
            <a:pPr lvl="1"/>
            <a:r>
              <a:rPr lang="hu-HU" dirty="0" err="1"/>
              <a:t>normal</a:t>
            </a:r>
            <a:r>
              <a:rPr lang="hu-HU" dirty="0"/>
              <a:t>: közepes</a:t>
            </a:r>
          </a:p>
          <a:p>
            <a:pPr lvl="1"/>
            <a:r>
              <a:rPr lang="hu-HU" dirty="0" err="1"/>
              <a:t>thick</a:t>
            </a:r>
            <a:r>
              <a:rPr lang="hu-HU" dirty="0"/>
              <a:t>: vastag</a:t>
            </a:r>
          </a:p>
          <a:p>
            <a:pPr lvl="1"/>
            <a:r>
              <a:rPr lang="hu-HU" dirty="0"/>
              <a:t>pontos vastagság mértékegységgel (pl. 2px)</a:t>
            </a:r>
          </a:p>
          <a:p>
            <a:pPr lvl="1"/>
            <a:r>
              <a:rPr lang="hu-HU" dirty="0"/>
              <a:t>négy vastagság szóközökkel elválasztva (fölső, jobb, alsó, bal)</a:t>
            </a:r>
          </a:p>
          <a:p>
            <a:r>
              <a:rPr lang="hu-HU" dirty="0" err="1"/>
              <a:t>border-top-width</a:t>
            </a:r>
            <a:r>
              <a:rPr lang="hu-HU" dirty="0"/>
              <a:t>, </a:t>
            </a:r>
            <a:r>
              <a:rPr lang="hu-HU" dirty="0" err="1"/>
              <a:t>border-right-width</a:t>
            </a:r>
            <a:r>
              <a:rPr lang="hu-HU" dirty="0"/>
              <a:t>, </a:t>
            </a:r>
            <a:r>
              <a:rPr lang="hu-HU" dirty="0" err="1"/>
              <a:t>border-bottom-width</a:t>
            </a:r>
            <a:r>
              <a:rPr lang="hu-HU" dirty="0"/>
              <a:t>, </a:t>
            </a:r>
            <a:r>
              <a:rPr lang="hu-HU" dirty="0" err="1"/>
              <a:t>border-left-width</a:t>
            </a:r>
            <a:r>
              <a:rPr lang="hu-HU" dirty="0"/>
              <a:t> (keret vastagsága oldalanként)</a:t>
            </a:r>
          </a:p>
          <a:p>
            <a:pPr lvl="1"/>
            <a:r>
              <a:rPr lang="hu-HU" dirty="0" err="1"/>
              <a:t>thin</a:t>
            </a:r>
            <a:r>
              <a:rPr lang="hu-HU" dirty="0"/>
              <a:t>/</a:t>
            </a:r>
            <a:r>
              <a:rPr lang="hu-HU" dirty="0" err="1"/>
              <a:t>normal</a:t>
            </a:r>
            <a:r>
              <a:rPr lang="hu-HU" dirty="0"/>
              <a:t>/</a:t>
            </a:r>
            <a:r>
              <a:rPr lang="hu-HU" dirty="0" err="1"/>
              <a:t>thick</a:t>
            </a:r>
            <a:endParaRPr lang="hu-HU" dirty="0"/>
          </a:p>
          <a:p>
            <a:pPr lvl="1"/>
            <a:r>
              <a:rPr lang="hu-HU" dirty="0"/>
              <a:t>pontos vastagság mértékegységgel (pl. 2px)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7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egyszerű keret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thick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thin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border-top-width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normal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border-left-width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0.3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cm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672" y="3990734"/>
            <a:ext cx="5772956" cy="21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6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egyszerű keret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border-style</a:t>
            </a:r>
            <a:r>
              <a:rPr lang="hu-HU" dirty="0"/>
              <a:t> (keret vonalstílusa)</a:t>
            </a:r>
          </a:p>
          <a:p>
            <a:pPr lvl="1"/>
            <a:r>
              <a:rPr lang="hu-HU" dirty="0" err="1"/>
              <a:t>none</a:t>
            </a:r>
            <a:r>
              <a:rPr lang="hu-HU" dirty="0"/>
              <a:t>: nincs keret (alapértelmezett)</a:t>
            </a:r>
          </a:p>
          <a:p>
            <a:pPr lvl="1"/>
            <a:r>
              <a:rPr lang="hu-HU" dirty="0" err="1"/>
              <a:t>solid</a:t>
            </a:r>
            <a:r>
              <a:rPr lang="hu-HU" dirty="0"/>
              <a:t>: folytonos vonal</a:t>
            </a:r>
          </a:p>
          <a:p>
            <a:pPr lvl="1"/>
            <a:r>
              <a:rPr lang="hu-HU" dirty="0" err="1"/>
              <a:t>dotted</a:t>
            </a:r>
            <a:r>
              <a:rPr lang="hu-HU" dirty="0"/>
              <a:t>: pontvonal</a:t>
            </a:r>
          </a:p>
          <a:p>
            <a:pPr lvl="1"/>
            <a:r>
              <a:rPr lang="hu-HU" dirty="0" err="1"/>
              <a:t>dashed</a:t>
            </a:r>
            <a:r>
              <a:rPr lang="hu-HU" dirty="0"/>
              <a:t>: szaggatott vonal</a:t>
            </a:r>
          </a:p>
          <a:p>
            <a:pPr lvl="1"/>
            <a:endParaRPr lang="hu-HU" dirty="0"/>
          </a:p>
          <a:p>
            <a:pPr indent="-228600"/>
            <a:r>
              <a:rPr lang="hu-HU" dirty="0"/>
              <a:t>A </a:t>
            </a:r>
            <a:r>
              <a:rPr lang="hu-HU" dirty="0" err="1"/>
              <a:t>border-style</a:t>
            </a:r>
            <a:r>
              <a:rPr lang="hu-HU" dirty="0"/>
              <a:t> tulajdonságot előbb adjuk meg, mint a </a:t>
            </a:r>
            <a:r>
              <a:rPr lang="hu-HU" dirty="0" err="1"/>
              <a:t>border-width-et</a:t>
            </a:r>
            <a:r>
              <a:rPr lang="hu-HU" dirty="0"/>
              <a:t>!</a:t>
            </a:r>
          </a:p>
          <a:p>
            <a:pPr indent="-228600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border-style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solid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dirty="0"/>
              <a:t>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63" y="174172"/>
            <a:ext cx="5452399" cy="3121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59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egyszerű keret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border-color</a:t>
            </a:r>
            <a:r>
              <a:rPr lang="hu-HU" dirty="0"/>
              <a:t> (keret színe)</a:t>
            </a:r>
          </a:p>
          <a:p>
            <a:pPr lvl="1"/>
            <a:r>
              <a:rPr lang="hu-HU" dirty="0"/>
              <a:t>egy színérték (név, </a:t>
            </a:r>
            <a:r>
              <a:rPr lang="hu-HU" dirty="0" err="1"/>
              <a:t>rgb</a:t>
            </a:r>
            <a:r>
              <a:rPr lang="hu-HU" dirty="0"/>
              <a:t>(), hexadecimális stb.)</a:t>
            </a:r>
          </a:p>
          <a:p>
            <a:pPr lvl="1"/>
            <a:r>
              <a:rPr lang="hu-HU" dirty="0"/>
              <a:t>négy színérték szóközzel elválasztva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pink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#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22AE3C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black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brown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black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red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border-color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#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ff0000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rgba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200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155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0.6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#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0000ff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rgb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250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255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dirty="0"/>
              <a:t>			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7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keret mesterfokon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border-image</a:t>
            </a:r>
            <a:r>
              <a:rPr lang="hu-HU" i="1" dirty="0"/>
              <a:t> (keret létrehozása képből)</a:t>
            </a:r>
          </a:p>
          <a:p>
            <a:r>
              <a:rPr lang="hu-HU" i="1" dirty="0" err="1"/>
              <a:t>box-shadow</a:t>
            </a:r>
            <a:r>
              <a:rPr lang="hu-HU" i="1" dirty="0"/>
              <a:t> (doboz árnyéka)</a:t>
            </a:r>
          </a:p>
          <a:p>
            <a:r>
              <a:rPr lang="hu-HU" i="1" dirty="0" err="1"/>
              <a:t>border-radius</a:t>
            </a:r>
            <a:r>
              <a:rPr lang="hu-HU" i="1" dirty="0"/>
              <a:t> (sarok lekerekítése)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2562354" y="3538071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0" b="17015"/>
          <a:stretch/>
        </p:blipFill>
        <p:spPr>
          <a:xfrm>
            <a:off x="7181850" y="297790"/>
            <a:ext cx="4810125" cy="1717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50" y="2275500"/>
            <a:ext cx="4810125" cy="245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850" y="4966932"/>
            <a:ext cx="4824963" cy="1698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936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Dobozok – margók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padding</a:t>
            </a:r>
            <a:r>
              <a:rPr lang="hu-HU" dirty="0"/>
              <a:t> (belső margó), </a:t>
            </a:r>
            <a:r>
              <a:rPr lang="hu-HU" dirty="0" err="1"/>
              <a:t>margin</a:t>
            </a:r>
            <a:r>
              <a:rPr lang="hu-HU" dirty="0"/>
              <a:t> (külső margó)</a:t>
            </a:r>
          </a:p>
          <a:p>
            <a:pPr lvl="1"/>
            <a:r>
              <a:rPr lang="hu-HU" dirty="0"/>
              <a:t>egy érték (befoglaló doboz %-a vagy abszolút/relatív érték mértékegységgel)</a:t>
            </a:r>
          </a:p>
          <a:p>
            <a:pPr lvl="1"/>
            <a:r>
              <a:rPr lang="hu-HU" dirty="0"/>
              <a:t>négy érték (fölső, jobb, alsó, bal)</a:t>
            </a:r>
          </a:p>
          <a:p>
            <a:r>
              <a:rPr lang="hu-HU" dirty="0" err="1"/>
              <a:t>padding-top</a:t>
            </a:r>
            <a:r>
              <a:rPr lang="hu-HU" dirty="0"/>
              <a:t>, </a:t>
            </a:r>
            <a:r>
              <a:rPr lang="hu-HU" dirty="0" err="1"/>
              <a:t>padding-right</a:t>
            </a:r>
            <a:r>
              <a:rPr lang="hu-HU" dirty="0"/>
              <a:t>, </a:t>
            </a:r>
            <a:r>
              <a:rPr lang="hu-HU" dirty="0" err="1"/>
              <a:t>padding-bottom</a:t>
            </a:r>
            <a:r>
              <a:rPr lang="hu-HU" dirty="0"/>
              <a:t>, </a:t>
            </a:r>
            <a:r>
              <a:rPr lang="hu-HU" dirty="0" err="1"/>
              <a:t>padding-left</a:t>
            </a:r>
            <a:r>
              <a:rPr lang="hu-HU" dirty="0"/>
              <a:t> (belső margó oldalanként)</a:t>
            </a:r>
          </a:p>
          <a:p>
            <a:r>
              <a:rPr lang="hu-HU" dirty="0"/>
              <a:t>margin-top, margin-right, </a:t>
            </a:r>
            <a:r>
              <a:rPr lang="hu-HU" dirty="0" err="1"/>
              <a:t>margin-bottom</a:t>
            </a:r>
            <a:r>
              <a:rPr lang="hu-HU" dirty="0"/>
              <a:t>, </a:t>
            </a:r>
            <a:r>
              <a:rPr lang="hu-HU" dirty="0" err="1"/>
              <a:t>margin-left</a:t>
            </a:r>
            <a:r>
              <a:rPr lang="hu-HU" dirty="0"/>
              <a:t> (külső margó oldalanként)</a:t>
            </a:r>
          </a:p>
          <a:p>
            <a:r>
              <a:rPr lang="hu-HU" dirty="0"/>
              <a:t>alapértelmezett margók: 0px (ronda…)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padding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padding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padding-bottom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margin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0.5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cm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margin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hu-HU" dirty="0"/>
          </a:p>
          <a:p>
            <a:r>
              <a:rPr lang="hu-HU" dirty="0"/>
              <a:t>	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388" y="3676650"/>
            <a:ext cx="3989612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82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– dobozok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 létre másolatot a </a:t>
            </a:r>
            <a:r>
              <a:rPr lang="hu-HU" dirty="0" err="1"/>
              <a:t>kiindulas.html</a:t>
            </a:r>
            <a:r>
              <a:rPr lang="hu-HU" dirty="0"/>
              <a:t> oldalból, illetve készíts hozzá egy új </a:t>
            </a:r>
            <a:r>
              <a:rPr lang="hu-HU" dirty="0" err="1"/>
              <a:t>CSS-fájlt</a:t>
            </a:r>
            <a:r>
              <a:rPr lang="hu-HU" dirty="0"/>
              <a:t> a </a:t>
            </a:r>
            <a:r>
              <a:rPr lang="hu-HU" dirty="0" err="1"/>
              <a:t>kepek</a:t>
            </a:r>
            <a:r>
              <a:rPr lang="hu-HU" dirty="0"/>
              <a:t>_es_</a:t>
            </a:r>
            <a:r>
              <a:rPr lang="hu-HU" dirty="0" err="1"/>
              <a:t>stiluslapok</a:t>
            </a:r>
            <a:r>
              <a:rPr lang="hu-HU" dirty="0"/>
              <a:t> nevű </a:t>
            </a:r>
            <a:r>
              <a:rPr lang="hu-HU" dirty="0" err="1"/>
              <a:t>almappába</a:t>
            </a:r>
            <a:r>
              <a:rPr lang="hu-HU" dirty="0"/>
              <a:t> (a HTML-fájl fejlécében hivatkozd be az új </a:t>
            </a:r>
            <a:r>
              <a:rPr lang="hu-HU" dirty="0" err="1"/>
              <a:t>CSS-fájlt</a:t>
            </a:r>
            <a:r>
              <a:rPr lang="hu-HU" dirty="0"/>
              <a:t>)</a:t>
            </a:r>
          </a:p>
          <a:p>
            <a:r>
              <a:rPr lang="hu-HU" dirty="0"/>
              <a:t>valósítsd meg az alábbi formázásokat a külső </a:t>
            </a:r>
            <a:r>
              <a:rPr lang="hu-HU" dirty="0" err="1"/>
              <a:t>CSS-fájl</a:t>
            </a:r>
            <a:r>
              <a:rPr lang="hu-HU" dirty="0"/>
              <a:t> segítségével:</a:t>
            </a:r>
          </a:p>
          <a:p>
            <a:pPr lvl="1"/>
            <a:r>
              <a:rPr lang="hu-HU" dirty="0"/>
              <a:t>a bekezdések legyenek 60 pixel magasak, minden oldalról 10%-nyi belső margót alkalmazz, jelenjen meg görgetősáv a bekezdések szélén</a:t>
            </a:r>
          </a:p>
          <a:p>
            <a:pPr lvl="1"/>
            <a:r>
              <a:rPr lang="hu-HU" dirty="0"/>
              <a:t>a "</a:t>
            </a:r>
            <a:r>
              <a:rPr lang="en-US" dirty="0" err="1"/>
              <a:t>termek</a:t>
            </a:r>
            <a:r>
              <a:rPr lang="hu-HU" dirty="0"/>
              <a:t>" osztályba tartozó táblázatcellák ne jelenjenek meg (a helyőrzőjük se!)</a:t>
            </a:r>
          </a:p>
          <a:p>
            <a:pPr lvl="1"/>
            <a:r>
              <a:rPr lang="hu-HU" dirty="0"/>
              <a:t>a képek ne jelenjenek meg, de a helyük maradjon meg</a:t>
            </a:r>
          </a:p>
          <a:p>
            <a:pPr lvl="1"/>
            <a:r>
              <a:rPr lang="hu-HU" dirty="0"/>
              <a:t>a &lt;</a:t>
            </a:r>
            <a:r>
              <a:rPr lang="hu-HU" dirty="0" err="1"/>
              <a:t>div</a:t>
            </a:r>
            <a:r>
              <a:rPr lang="hu-HU" dirty="0"/>
              <a:t>&gt;</a:t>
            </a:r>
            <a:r>
              <a:rPr lang="hu-HU" dirty="0" err="1"/>
              <a:t>-ek</a:t>
            </a:r>
            <a:r>
              <a:rPr lang="hu-HU" dirty="0"/>
              <a:t> szélessége legyen a szülő elem szélességének 90%-a, jelenjen meg körülöttük vastag, szaggatott vonalú keret, melynek minden oldalon más legyen a színe</a:t>
            </a:r>
          </a:p>
          <a:p>
            <a:pPr lvl="1"/>
            <a:r>
              <a:rPr lang="hu-HU" dirty="0"/>
              <a:t>a &lt;</a:t>
            </a:r>
            <a:r>
              <a:rPr lang="hu-HU" dirty="0" err="1"/>
              <a:t>div</a:t>
            </a:r>
            <a:r>
              <a:rPr lang="hu-HU" dirty="0"/>
              <a:t>&gt;</a:t>
            </a:r>
            <a:r>
              <a:rPr lang="hu-HU" dirty="0" err="1"/>
              <a:t>-ek</a:t>
            </a:r>
            <a:r>
              <a:rPr lang="hu-HU" dirty="0"/>
              <a:t> margója fölül és alul legyen 10 pixel, jobb és bal oldalon pedig 0 pixel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6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 és táblázatok – listastílus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list-style-type</a:t>
            </a:r>
            <a:r>
              <a:rPr lang="hu-HU" dirty="0"/>
              <a:t> (felsorolásjel típusa – számozott és számozatlan listához is)</a:t>
            </a:r>
          </a:p>
          <a:p>
            <a:pPr lvl="1"/>
            <a:r>
              <a:rPr lang="hu-HU" dirty="0" err="1"/>
              <a:t>none</a:t>
            </a:r>
            <a:r>
              <a:rPr lang="hu-HU" dirty="0"/>
              <a:t>: nincs</a:t>
            </a:r>
          </a:p>
          <a:p>
            <a:pPr lvl="1"/>
            <a:r>
              <a:rPr lang="hu-HU" dirty="0" err="1"/>
              <a:t>disc</a:t>
            </a:r>
            <a:r>
              <a:rPr lang="hu-HU" dirty="0"/>
              <a:t>/</a:t>
            </a:r>
            <a:r>
              <a:rPr lang="hu-HU" dirty="0" err="1"/>
              <a:t>circle</a:t>
            </a:r>
            <a:r>
              <a:rPr lang="hu-HU" dirty="0"/>
              <a:t>/</a:t>
            </a:r>
            <a:r>
              <a:rPr lang="hu-HU" dirty="0" err="1"/>
              <a:t>square</a:t>
            </a:r>
            <a:r>
              <a:rPr lang="hu-HU" dirty="0"/>
              <a:t>: teli kör/üres kör/négyzet</a:t>
            </a:r>
          </a:p>
          <a:p>
            <a:pPr lvl="1"/>
            <a:r>
              <a:rPr lang="hu-HU" dirty="0" err="1"/>
              <a:t>decimal</a:t>
            </a:r>
            <a:r>
              <a:rPr lang="hu-HU" dirty="0"/>
              <a:t>/</a:t>
            </a:r>
            <a:r>
              <a:rPr lang="hu-HU" dirty="0" err="1"/>
              <a:t>decimal-leading-zero</a:t>
            </a:r>
            <a:r>
              <a:rPr lang="hu-HU" dirty="0"/>
              <a:t>: arab szám/arab szám fix szélességgel</a:t>
            </a:r>
          </a:p>
          <a:p>
            <a:pPr lvl="1"/>
            <a:r>
              <a:rPr lang="hu-HU" dirty="0" err="1"/>
              <a:t>lower-alpha</a:t>
            </a:r>
            <a:r>
              <a:rPr lang="hu-HU" dirty="0"/>
              <a:t>/</a:t>
            </a:r>
            <a:r>
              <a:rPr lang="hu-HU" dirty="0" err="1"/>
              <a:t>upper-alpha</a:t>
            </a:r>
            <a:r>
              <a:rPr lang="hu-HU" dirty="0"/>
              <a:t>: kis-/nagybetűk</a:t>
            </a:r>
          </a:p>
          <a:p>
            <a:pPr lvl="1"/>
            <a:r>
              <a:rPr lang="hu-HU" dirty="0" err="1"/>
              <a:t>lower-roman</a:t>
            </a:r>
            <a:r>
              <a:rPr lang="hu-HU" dirty="0"/>
              <a:t>/</a:t>
            </a:r>
            <a:r>
              <a:rPr lang="hu-HU" dirty="0" err="1"/>
              <a:t>upper-roman</a:t>
            </a:r>
            <a:r>
              <a:rPr lang="hu-HU" dirty="0"/>
              <a:t>: kis/nagy római számok</a:t>
            </a:r>
          </a:p>
          <a:p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list-style-type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circle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list-style-type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decimal-leading-zero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list-style-type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upper-roman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0" y="1804744"/>
            <a:ext cx="2362199" cy="4908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511542"/>
            <a:ext cx="2362199" cy="1090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14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 és táblázatok – listastílus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i="1" dirty="0" err="1"/>
              <a:t>list-style-image</a:t>
            </a:r>
            <a:r>
              <a:rPr lang="hu-HU" i="1" dirty="0"/>
              <a:t> (felsorolásjel képfájlból)</a:t>
            </a:r>
          </a:p>
          <a:p>
            <a:r>
              <a:rPr lang="hu-HU" i="1" dirty="0" err="1"/>
              <a:t>list-style-position</a:t>
            </a:r>
            <a:r>
              <a:rPr lang="hu-HU" i="1" dirty="0"/>
              <a:t> (felsorolásjel helye)</a:t>
            </a:r>
          </a:p>
          <a:p>
            <a:pPr lvl="1"/>
            <a:r>
              <a:rPr lang="hu-HU" i="1" dirty="0" err="1"/>
              <a:t>inside</a:t>
            </a:r>
            <a:r>
              <a:rPr lang="hu-HU" i="1" dirty="0"/>
              <a:t>: listaelemmel együtt</a:t>
            </a:r>
          </a:p>
          <a:p>
            <a:pPr lvl="1"/>
            <a:r>
              <a:rPr lang="hu-HU" i="1" dirty="0" err="1"/>
              <a:t>outside</a:t>
            </a:r>
            <a:r>
              <a:rPr lang="hu-HU" i="1" dirty="0"/>
              <a:t>: listaelemen kívül (alapértelmezett)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" t="695" r="1369" b="1254"/>
          <a:stretch/>
        </p:blipFill>
        <p:spPr>
          <a:xfrm>
            <a:off x="5999656" y="3714999"/>
            <a:ext cx="3056208" cy="2339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1" y="3714999"/>
            <a:ext cx="4886134" cy="2339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/>
          <p:cNvSpPr/>
          <p:nvPr/>
        </p:nvSpPr>
        <p:spPr>
          <a:xfrm rot="1225821">
            <a:off x="7915404" y="2005948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46875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s</a:t>
            </a:r>
            <a:r>
              <a:rPr lang="hu-HU" dirty="0"/>
              <a:t>z</a:t>
            </a:r>
            <a:r>
              <a:rPr lang="en-US" dirty="0" err="1"/>
              <a:t>ele</a:t>
            </a:r>
            <a:r>
              <a:rPr lang="hu-HU" dirty="0"/>
              <a:t>k</a:t>
            </a:r>
            <a:r>
              <a:rPr lang="en-US" dirty="0"/>
              <a:t>tor {de</a:t>
            </a:r>
            <a:r>
              <a:rPr lang="hu-HU" dirty="0"/>
              <a:t>k</a:t>
            </a:r>
            <a:r>
              <a:rPr lang="en-US" dirty="0"/>
              <a:t>lar</a:t>
            </a:r>
            <a:r>
              <a:rPr lang="hu-HU" dirty="0" err="1"/>
              <a:t>ációs</a:t>
            </a:r>
            <a:r>
              <a:rPr lang="hu-HU" dirty="0"/>
              <a:t> szakasz</a:t>
            </a:r>
            <a:r>
              <a:rPr lang="en-US" dirty="0"/>
              <a:t>}</a:t>
            </a:r>
          </a:p>
          <a:p>
            <a:r>
              <a:rPr lang="en-US" dirty="0"/>
              <a:t>		</a:t>
            </a:r>
            <a:endParaRPr lang="hu-HU" dirty="0"/>
          </a:p>
          <a:p>
            <a:r>
              <a:rPr lang="hu-HU" dirty="0"/>
              <a:t>szelektor (</a:t>
            </a:r>
            <a:r>
              <a:rPr lang="hu-HU" dirty="0" err="1"/>
              <a:t>selector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formázási szabály hatókörét jelöli ki</a:t>
            </a:r>
          </a:p>
          <a:p>
            <a:pPr lvl="1"/>
            <a:r>
              <a:rPr lang="hu-HU" dirty="0"/>
              <a:t>elemek, osztályok, azonosítók, </a:t>
            </a:r>
            <a:r>
              <a:rPr lang="hu-HU" dirty="0" err="1"/>
              <a:t>pszeudoosztályok</a:t>
            </a:r>
            <a:r>
              <a:rPr lang="hu-HU" dirty="0"/>
              <a:t>, attribútumok, leszármazás</a:t>
            </a:r>
          </a:p>
          <a:p>
            <a:pPr lvl="1"/>
            <a:r>
              <a:rPr lang="hu-HU" dirty="0"/>
              <a:t>felsorolásszerűen </a:t>
            </a:r>
            <a:r>
              <a:rPr lang="en-US" dirty="0"/>
              <a:t>(</a:t>
            </a:r>
            <a:r>
              <a:rPr lang="en-US" dirty="0" err="1"/>
              <a:t>vesszővel</a:t>
            </a:r>
            <a:r>
              <a:rPr lang="en-US" dirty="0"/>
              <a:t> </a:t>
            </a:r>
            <a:r>
              <a:rPr lang="en-US" dirty="0" err="1"/>
              <a:t>elválasztva</a:t>
            </a:r>
            <a:r>
              <a:rPr lang="hu-HU" dirty="0"/>
              <a:t>) több szelektort megadhatunk ("</a:t>
            </a:r>
            <a:r>
              <a:rPr lang="hu-HU" dirty="0" err="1"/>
              <a:t>selector</a:t>
            </a:r>
            <a:r>
              <a:rPr lang="hu-HU" dirty="0"/>
              <a:t> </a:t>
            </a:r>
            <a:r>
              <a:rPr lang="hu-HU" dirty="0" err="1"/>
              <a:t>list</a:t>
            </a:r>
            <a:r>
              <a:rPr lang="hu-HU" dirty="0"/>
              <a:t>")</a:t>
            </a:r>
          </a:p>
          <a:p>
            <a:pPr lvl="1"/>
            <a:r>
              <a:rPr lang="en-US" dirty="0"/>
              <a:t>*</a:t>
            </a:r>
            <a:r>
              <a:rPr lang="hu-HU" dirty="0"/>
              <a:t>: minden elem</a:t>
            </a:r>
            <a:endParaRPr lang="en-US" dirty="0"/>
          </a:p>
          <a:p>
            <a:r>
              <a:rPr lang="en-US" dirty="0"/>
              <a:t>de</a:t>
            </a:r>
            <a:r>
              <a:rPr lang="hu-HU" dirty="0" err="1"/>
              <a:t>klarációs</a:t>
            </a:r>
            <a:r>
              <a:rPr lang="hu-HU" dirty="0"/>
              <a:t> szakasz</a:t>
            </a:r>
            <a:endParaRPr lang="en-US" dirty="0"/>
          </a:p>
          <a:p>
            <a:pPr lvl="1"/>
            <a:r>
              <a:rPr lang="hu-HU" dirty="0"/>
              <a:t>egy vagy több deklarációból áll</a:t>
            </a:r>
          </a:p>
          <a:p>
            <a:pPr lvl="1"/>
            <a:r>
              <a:rPr lang="hu-HU" dirty="0"/>
              <a:t>deklaráció: </a:t>
            </a:r>
            <a:r>
              <a:rPr lang="en-US" dirty="0" err="1"/>
              <a:t>tulajdonság</a:t>
            </a:r>
            <a:r>
              <a:rPr lang="hu-HU" dirty="0"/>
              <a:t>-</a:t>
            </a:r>
            <a:r>
              <a:rPr lang="en-US" dirty="0" err="1"/>
              <a:t>érték</a:t>
            </a:r>
            <a:r>
              <a:rPr lang="hu-HU" dirty="0"/>
              <a:t> pár kettősponttal elválasztva, pontosvesszővel lezárva</a:t>
            </a:r>
          </a:p>
          <a:p>
            <a:pPr lvl="1"/>
            <a:r>
              <a:rPr lang="hu-HU" dirty="0"/>
              <a:t>jellemzően soronként egy deklaráció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3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 és táblázatok – </a:t>
            </a:r>
            <a:r>
              <a:rPr lang="hu-HU" dirty="0" err="1"/>
              <a:t>táblázatok</a:t>
            </a:r>
            <a:r>
              <a:rPr lang="hu-HU" dirty="0"/>
              <a:t> általános formázása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táblázatcellák legfőbb formázási lehetőségeit már tanultuk:</a:t>
            </a:r>
          </a:p>
          <a:p>
            <a:pPr lvl="1"/>
            <a:r>
              <a:rPr lang="hu-HU" dirty="0" err="1"/>
              <a:t>text-align</a:t>
            </a:r>
            <a:r>
              <a:rPr lang="hu-HU" dirty="0"/>
              <a:t>, </a:t>
            </a:r>
            <a:r>
              <a:rPr lang="hu-HU" dirty="0" err="1"/>
              <a:t>vertical-align</a:t>
            </a:r>
            <a:endParaRPr lang="hu-HU" dirty="0"/>
          </a:p>
          <a:p>
            <a:pPr lvl="1"/>
            <a:r>
              <a:rPr lang="hu-HU" dirty="0" err="1"/>
              <a:t>padding</a:t>
            </a:r>
            <a:endParaRPr lang="hu-HU" dirty="0"/>
          </a:p>
          <a:p>
            <a:pPr lvl="1"/>
            <a:r>
              <a:rPr lang="hu-HU" dirty="0" err="1"/>
              <a:t>border-width</a:t>
            </a:r>
            <a:r>
              <a:rPr lang="hu-HU" dirty="0"/>
              <a:t>, </a:t>
            </a:r>
            <a:r>
              <a:rPr lang="hu-HU" dirty="0" err="1"/>
              <a:t>border-color</a:t>
            </a:r>
            <a:r>
              <a:rPr lang="hu-HU" dirty="0"/>
              <a:t>, </a:t>
            </a:r>
            <a:r>
              <a:rPr lang="hu-HU" dirty="0" err="1"/>
              <a:t>border-style</a:t>
            </a:r>
            <a:endParaRPr lang="hu-HU" dirty="0"/>
          </a:p>
          <a:p>
            <a:pPr lvl="1"/>
            <a:r>
              <a:rPr lang="hu-HU" dirty="0" err="1"/>
              <a:t>width</a:t>
            </a:r>
            <a:r>
              <a:rPr lang="hu-HU" dirty="0"/>
              <a:t>, </a:t>
            </a:r>
            <a:r>
              <a:rPr lang="hu-HU" dirty="0" err="1"/>
              <a:t>height</a:t>
            </a:r>
            <a:endParaRPr lang="hu-HU" dirty="0"/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td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text-align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center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vertical-align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middle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padding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border-style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dotted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width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auto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height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em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7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 és táblázatok – </a:t>
            </a:r>
            <a:r>
              <a:rPr lang="hu-HU" dirty="0" err="1"/>
              <a:t>táblázatok</a:t>
            </a:r>
            <a:r>
              <a:rPr lang="hu-HU" dirty="0"/>
              <a:t> speciális formázása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border-spacing</a:t>
            </a:r>
            <a:r>
              <a:rPr lang="hu-HU" dirty="0"/>
              <a:t> (cellaköz)</a:t>
            </a:r>
          </a:p>
          <a:p>
            <a:pPr lvl="1"/>
            <a:r>
              <a:rPr lang="hu-HU" dirty="0"/>
              <a:t>egy érték mértékegységgel</a:t>
            </a:r>
          </a:p>
          <a:p>
            <a:pPr lvl="1"/>
            <a:r>
              <a:rPr lang="hu-HU" dirty="0"/>
              <a:t>két érték mértékegységgel (vízszintes és függőleges)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border-spacing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mm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border-spacing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</a:rPr>
              <a:t>px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" t="30004" r="5991" b="2448"/>
          <a:stretch/>
        </p:blipFill>
        <p:spPr>
          <a:xfrm>
            <a:off x="7552871" y="3409950"/>
            <a:ext cx="4533901" cy="27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5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Listák és táblázatok – </a:t>
            </a:r>
            <a:r>
              <a:rPr lang="hu-HU" dirty="0" err="1"/>
              <a:t>táblázatok</a:t>
            </a:r>
            <a:r>
              <a:rPr lang="hu-HU" dirty="0"/>
              <a:t> speciális formázása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empty-cells</a:t>
            </a:r>
            <a:r>
              <a:rPr lang="hu-HU" i="1" dirty="0"/>
              <a:t> (üres cellák keretének megjelenítése)</a:t>
            </a:r>
          </a:p>
          <a:p>
            <a:pPr lvl="1"/>
            <a:r>
              <a:rPr lang="hu-HU" i="1" dirty="0" err="1"/>
              <a:t>hide</a:t>
            </a:r>
            <a:r>
              <a:rPr lang="hu-HU" i="1" dirty="0"/>
              <a:t>: nem jeleníti meg az üres cellák keretét</a:t>
            </a:r>
          </a:p>
          <a:p>
            <a:pPr lvl="1"/>
            <a:r>
              <a:rPr lang="hu-HU" i="1" dirty="0"/>
              <a:t>show: megjeleníti</a:t>
            </a:r>
          </a:p>
          <a:p>
            <a:r>
              <a:rPr lang="hu-HU" i="1" dirty="0" err="1"/>
              <a:t>border-collapse</a:t>
            </a:r>
            <a:r>
              <a:rPr lang="hu-HU" i="1" dirty="0"/>
              <a:t> (összeérő keretek összevonása)</a:t>
            </a:r>
          </a:p>
          <a:p>
            <a:pPr lvl="1"/>
            <a:r>
              <a:rPr lang="hu-HU" i="1" dirty="0" err="1"/>
              <a:t>separate</a:t>
            </a:r>
            <a:r>
              <a:rPr lang="hu-HU" i="1" dirty="0"/>
              <a:t>: ne vonja össze (alapértelmezett)</a:t>
            </a:r>
          </a:p>
          <a:p>
            <a:pPr lvl="1"/>
            <a:r>
              <a:rPr lang="hu-HU" i="1" dirty="0" err="1"/>
              <a:t>collapse</a:t>
            </a:r>
            <a:r>
              <a:rPr lang="hu-HU" i="1" dirty="0"/>
              <a:t>: vonja össze (</a:t>
            </a:r>
            <a:r>
              <a:rPr lang="hu-HU" i="1" dirty="0" err="1"/>
              <a:t>border-spacing</a:t>
            </a:r>
            <a:r>
              <a:rPr lang="hu-HU" i="1" dirty="0"/>
              <a:t> érvényét veszti!)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empty-cells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show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border-collapse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collapse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908" y="3872456"/>
            <a:ext cx="3944194" cy="222855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 rot="1225821">
            <a:off x="7915404" y="2005948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21"/>
          <a:stretch/>
        </p:blipFill>
        <p:spPr>
          <a:xfrm>
            <a:off x="9974221" y="3943350"/>
            <a:ext cx="2160629" cy="20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4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 – listák és táblázatok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 létre másolatot a </a:t>
            </a:r>
            <a:r>
              <a:rPr lang="hu-HU" dirty="0" err="1"/>
              <a:t>kiindulas.html</a:t>
            </a:r>
            <a:r>
              <a:rPr lang="hu-HU" dirty="0"/>
              <a:t> oldalból, illetve készíts hozzá egy új </a:t>
            </a:r>
            <a:r>
              <a:rPr lang="hu-HU" dirty="0" err="1"/>
              <a:t>CSS-fájlt</a:t>
            </a:r>
            <a:r>
              <a:rPr lang="hu-HU" dirty="0"/>
              <a:t> a </a:t>
            </a:r>
            <a:r>
              <a:rPr lang="hu-HU" dirty="0" err="1"/>
              <a:t>kepek</a:t>
            </a:r>
            <a:r>
              <a:rPr lang="hu-HU" dirty="0"/>
              <a:t>_es_</a:t>
            </a:r>
            <a:r>
              <a:rPr lang="hu-HU" dirty="0" err="1"/>
              <a:t>stiluslapok</a:t>
            </a:r>
            <a:r>
              <a:rPr lang="hu-HU" dirty="0"/>
              <a:t> nevű </a:t>
            </a:r>
            <a:r>
              <a:rPr lang="hu-HU" dirty="0" err="1"/>
              <a:t>almappába</a:t>
            </a:r>
            <a:r>
              <a:rPr lang="hu-HU" dirty="0"/>
              <a:t> (a HTML-fájl fejlécében hivatkozd be az új </a:t>
            </a:r>
            <a:r>
              <a:rPr lang="hu-HU" dirty="0" err="1"/>
              <a:t>CSS-fájlt</a:t>
            </a:r>
            <a:r>
              <a:rPr lang="hu-HU" dirty="0"/>
              <a:t>)</a:t>
            </a:r>
          </a:p>
          <a:p>
            <a:r>
              <a:rPr lang="hu-HU" dirty="0"/>
              <a:t>valósítsd meg az alábbi formázásokat a külső </a:t>
            </a:r>
            <a:r>
              <a:rPr lang="hu-HU" dirty="0" err="1"/>
              <a:t>CSS-fájl</a:t>
            </a:r>
            <a:r>
              <a:rPr lang="hu-HU" dirty="0"/>
              <a:t> segítségével:</a:t>
            </a:r>
          </a:p>
          <a:p>
            <a:pPr lvl="1"/>
            <a:r>
              <a:rPr lang="hu-HU" dirty="0"/>
              <a:t>a táblázatcellák (a fejlécben lévők is) legyenek középre igazítva vízszintesen és függőlegesen is, alkalmazz 5 pixelnyi belső margót és piros, pontozott keretet</a:t>
            </a:r>
          </a:p>
          <a:p>
            <a:pPr lvl="1"/>
            <a:r>
              <a:rPr lang="hu-HU" dirty="0"/>
              <a:t>legyen a táblázatcellák között vízszintesen 2, függőlegesen 4 pixel távolság, a cellák legyenek 200 pixel szélesek és 50 pixel magasak</a:t>
            </a:r>
          </a:p>
          <a:p>
            <a:pPr lvl="1"/>
            <a:r>
              <a:rPr lang="hu-HU" dirty="0"/>
              <a:t>a "termek" osztályba tartozó cellák legyenek </a:t>
            </a:r>
            <a:r>
              <a:rPr lang="hu-HU" dirty="0" err="1"/>
              <a:t>jobbrazártak</a:t>
            </a:r>
            <a:endParaRPr lang="hu-HU" dirty="0"/>
          </a:p>
          <a:p>
            <a:pPr lvl="1"/>
            <a:r>
              <a:rPr lang="hu-HU" dirty="0"/>
              <a:t>a két számozatlan lista felsorolásjelét az osztályuknak ("</a:t>
            </a:r>
            <a:r>
              <a:rPr lang="hu-HU" dirty="0" err="1"/>
              <a:t>korokkel</a:t>
            </a:r>
            <a:r>
              <a:rPr lang="hu-HU" dirty="0"/>
              <a:t>", "</a:t>
            </a:r>
            <a:r>
              <a:rPr lang="hu-HU" dirty="0" err="1"/>
              <a:t>negyzetekkel</a:t>
            </a:r>
            <a:r>
              <a:rPr lang="hu-HU" dirty="0"/>
              <a:t>") megfelelően állítsd be</a:t>
            </a:r>
          </a:p>
          <a:p>
            <a:pPr lvl="1"/>
            <a:r>
              <a:rPr lang="hu-HU" dirty="0"/>
              <a:t>a körökkel jelölt listán belül található &lt;</a:t>
            </a:r>
            <a:r>
              <a:rPr lang="en-US" dirty="0"/>
              <a:t>span</a:t>
            </a:r>
            <a:r>
              <a:rPr lang="hu-HU" dirty="0"/>
              <a:t>&gt; kapjon keretet</a:t>
            </a:r>
          </a:p>
          <a:p>
            <a:pPr lvl="1"/>
            <a:r>
              <a:rPr lang="hu-HU" dirty="0"/>
              <a:t>a számozott lista felsorolásjele legyen nagy római szám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0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Haladó formázás – kurzor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cursor</a:t>
            </a:r>
            <a:r>
              <a:rPr lang="hu-HU" i="1" dirty="0"/>
              <a:t> (egérmutató formája)</a:t>
            </a:r>
          </a:p>
          <a:p>
            <a:pPr lvl="1"/>
            <a:r>
              <a:rPr lang="hu-HU" i="1" dirty="0" err="1"/>
              <a:t>default</a:t>
            </a:r>
            <a:r>
              <a:rPr lang="hu-HU" i="1" dirty="0"/>
              <a:t>: hagyományos nyíl</a:t>
            </a:r>
          </a:p>
          <a:p>
            <a:pPr lvl="1"/>
            <a:r>
              <a:rPr lang="hu-HU" i="1" dirty="0" err="1"/>
              <a:t>none</a:t>
            </a:r>
            <a:r>
              <a:rPr lang="hu-HU" i="1" dirty="0"/>
              <a:t>: nincs semmilyen mutató</a:t>
            </a:r>
          </a:p>
          <a:p>
            <a:pPr lvl="1"/>
            <a:r>
              <a:rPr lang="hu-HU" i="1" dirty="0" err="1"/>
              <a:t>auto</a:t>
            </a:r>
            <a:r>
              <a:rPr lang="hu-HU" i="1" dirty="0"/>
              <a:t>: tartalomfüggő, automatikus (alapértelmezett)</a:t>
            </a:r>
          </a:p>
          <a:p>
            <a:pPr lvl="1"/>
            <a:r>
              <a:rPr lang="hu-HU" i="1" dirty="0" err="1"/>
              <a:t>wait</a:t>
            </a:r>
            <a:r>
              <a:rPr lang="hu-HU" i="1" dirty="0"/>
              <a:t>/</a:t>
            </a:r>
            <a:r>
              <a:rPr lang="hu-HU" i="1" dirty="0" err="1"/>
              <a:t>progress</a:t>
            </a:r>
            <a:r>
              <a:rPr lang="hu-HU" i="1" dirty="0"/>
              <a:t>/</a:t>
            </a:r>
            <a:r>
              <a:rPr lang="hu-HU" i="1" dirty="0" err="1"/>
              <a:t>move</a:t>
            </a:r>
            <a:r>
              <a:rPr lang="hu-HU" i="1" dirty="0"/>
              <a:t>/</a:t>
            </a:r>
            <a:r>
              <a:rPr lang="hu-HU" i="1" dirty="0" err="1"/>
              <a:t>help</a:t>
            </a:r>
            <a:r>
              <a:rPr lang="hu-HU" i="1" dirty="0"/>
              <a:t>/pointer/text: különböző mutatótípusok</a:t>
            </a:r>
          </a:p>
          <a:p>
            <a:endParaRPr lang="hu-HU" dirty="0"/>
          </a:p>
          <a:p>
            <a:r>
              <a:rPr lang="hu-HU" dirty="0"/>
              <a:t>itt lehet kipróbálni az </a:t>
            </a:r>
            <a:r>
              <a:rPr lang="hu-HU" dirty="0" err="1"/>
              <a:t>összeset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w3schools.com/</a:t>
            </a:r>
            <a:r>
              <a:rPr lang="hu-HU" dirty="0" err="1"/>
              <a:t>cssref</a:t>
            </a:r>
            <a:r>
              <a:rPr lang="hu-HU" dirty="0"/>
              <a:t>/</a:t>
            </a:r>
            <a:r>
              <a:rPr lang="hu-HU" dirty="0" err="1"/>
              <a:t>playit.asp</a:t>
            </a:r>
            <a:r>
              <a:rPr lang="hu-HU" dirty="0"/>
              <a:t>?</a:t>
            </a:r>
            <a:r>
              <a:rPr lang="hu-HU" dirty="0" err="1"/>
              <a:t>filename</a:t>
            </a:r>
            <a:r>
              <a:rPr lang="hu-HU" dirty="0"/>
              <a:t>=</a:t>
            </a:r>
            <a:r>
              <a:rPr lang="hu-HU" dirty="0" err="1"/>
              <a:t>playcss</a:t>
            </a:r>
            <a:r>
              <a:rPr lang="hu-HU" dirty="0"/>
              <a:t>_</a:t>
            </a:r>
            <a:r>
              <a:rPr lang="hu-HU" dirty="0" err="1"/>
              <a:t>cursor</a:t>
            </a:r>
            <a:endParaRPr lang="hu-HU" dirty="0"/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cursor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progress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cursor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auto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558" y="119063"/>
            <a:ext cx="6482991" cy="1995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rot="1225821">
            <a:off x="8770562" y="2851607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1696140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Haladó formázás – elrendezés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position</a:t>
            </a:r>
            <a:r>
              <a:rPr lang="hu-HU" i="1" dirty="0"/>
              <a:t> (dobozok elhelyezési módja)</a:t>
            </a:r>
          </a:p>
          <a:p>
            <a:pPr lvl="1"/>
            <a:r>
              <a:rPr lang="hu-HU" i="1" dirty="0" err="1"/>
              <a:t>static</a:t>
            </a:r>
            <a:r>
              <a:rPr lang="hu-HU" i="1" dirty="0"/>
              <a:t>: a </a:t>
            </a:r>
            <a:r>
              <a:rPr lang="hu-HU" i="1" dirty="0" err="1"/>
              <a:t>HTML-dokumentum-beli</a:t>
            </a:r>
            <a:r>
              <a:rPr lang="hu-HU" i="1" dirty="0"/>
              <a:t> sorrendjükben kapnak helyet a dobozok (alapértelmezett)</a:t>
            </a:r>
          </a:p>
          <a:p>
            <a:pPr lvl="1"/>
            <a:r>
              <a:rPr lang="hu-HU" i="1" dirty="0"/>
              <a:t>fixed/</a:t>
            </a:r>
            <a:r>
              <a:rPr lang="hu-HU" i="1" dirty="0" err="1"/>
              <a:t>absolute</a:t>
            </a:r>
            <a:r>
              <a:rPr lang="hu-HU" i="1" dirty="0"/>
              <a:t>: a böngészőablakhoz viszonyítja a helyét</a:t>
            </a:r>
          </a:p>
          <a:p>
            <a:pPr lvl="1"/>
            <a:r>
              <a:rPr lang="hu-HU" i="1" dirty="0" err="1"/>
              <a:t>relative</a:t>
            </a:r>
            <a:r>
              <a:rPr lang="hu-HU" i="1" dirty="0"/>
              <a:t>: az alapértelmezett helyéhez viszonyítja az új helyét</a:t>
            </a:r>
            <a:endParaRPr lang="hu-HU" dirty="0"/>
          </a:p>
          <a:p>
            <a:r>
              <a:rPr lang="hu-HU" dirty="0"/>
              <a:t>itt lehet kipróbálni:</a:t>
            </a:r>
          </a:p>
          <a:p>
            <a:pPr lvl="1"/>
            <a:r>
              <a:rPr lang="hu-HU" dirty="0"/>
              <a:t>w3schools.com/</a:t>
            </a:r>
            <a:r>
              <a:rPr lang="hu-HU" dirty="0" err="1"/>
              <a:t>cssref</a:t>
            </a:r>
            <a:r>
              <a:rPr lang="hu-HU" dirty="0"/>
              <a:t>/</a:t>
            </a:r>
            <a:r>
              <a:rPr lang="hu-HU" dirty="0" err="1"/>
              <a:t>playit.asp</a:t>
            </a:r>
            <a:r>
              <a:rPr lang="hu-HU" dirty="0"/>
              <a:t>?</a:t>
            </a:r>
            <a:r>
              <a:rPr lang="hu-HU" dirty="0" err="1"/>
              <a:t>filename</a:t>
            </a:r>
            <a:r>
              <a:rPr lang="hu-HU" dirty="0"/>
              <a:t>=</a:t>
            </a:r>
            <a:r>
              <a:rPr lang="hu-HU" dirty="0" err="1"/>
              <a:t>playcss</a:t>
            </a:r>
            <a:r>
              <a:rPr lang="hu-HU" dirty="0"/>
              <a:t>_</a:t>
            </a:r>
            <a:r>
              <a:rPr lang="hu-HU" dirty="0" err="1"/>
              <a:t>position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770562" y="2851607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1" b="6281"/>
          <a:stretch/>
        </p:blipFill>
        <p:spPr>
          <a:xfrm>
            <a:off x="6453673" y="4411095"/>
            <a:ext cx="5596195" cy="1622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32" y="4411095"/>
            <a:ext cx="6182468" cy="16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66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Haladó formázás – elrendezés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i="1" dirty="0" err="1"/>
              <a:t>z-index</a:t>
            </a:r>
            <a:r>
              <a:rPr lang="hu-HU" i="1" dirty="0"/>
              <a:t> (átlapoló elemek rétegsorrendje)</a:t>
            </a:r>
          </a:p>
          <a:p>
            <a:pPr lvl="1"/>
            <a:r>
              <a:rPr lang="hu-HU" i="1" dirty="0"/>
              <a:t>egész szám (lehet negatív is)</a:t>
            </a:r>
          </a:p>
          <a:p>
            <a:pPr lvl="1"/>
            <a:r>
              <a:rPr lang="hu-HU" i="1" dirty="0"/>
              <a:t>magasabb </a:t>
            </a:r>
            <a:r>
              <a:rPr lang="hu-HU" i="1" dirty="0" err="1"/>
              <a:t>z-indexű</a:t>
            </a:r>
            <a:r>
              <a:rPr lang="hu-HU" i="1" dirty="0"/>
              <a:t> elem átlapolás esetén kitakarja az alacsonyabb </a:t>
            </a:r>
            <a:r>
              <a:rPr lang="hu-HU" i="1" dirty="0" err="1"/>
              <a:t>z-indexűt</a:t>
            </a:r>
            <a:endParaRPr lang="hu-HU" i="1" dirty="0"/>
          </a:p>
          <a:p>
            <a:pPr lvl="1"/>
            <a:r>
              <a:rPr lang="hu-HU" i="1" dirty="0"/>
              <a:t>ha nincs megadva vagy ugyanaz az érték, akkor a </a:t>
            </a:r>
            <a:r>
              <a:rPr lang="hu-HU" i="1" dirty="0" err="1"/>
              <a:t>HTML-dokumentum-beli</a:t>
            </a:r>
            <a:r>
              <a:rPr lang="hu-HU" i="1" dirty="0"/>
              <a:t> sorrend számít</a:t>
            </a:r>
          </a:p>
          <a:p>
            <a:pPr lvl="1"/>
            <a:endParaRPr lang="hu-HU" dirty="0"/>
          </a:p>
          <a:p>
            <a:pPr lvl="2"/>
            <a:r>
              <a:rPr lang="en-US">
                <a:solidFill>
                  <a:srgbClr val="9C5D27"/>
                </a:solidFill>
              </a:rPr>
              <a:t>z-index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-1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z-index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5019802" y="4655043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12272"/>
            <a:ext cx="2952750" cy="4704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5129377"/>
            <a:ext cx="2962965" cy="1536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988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Haladó formázás – elrendezés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/>
              <a:t>float</a:t>
            </a:r>
            <a:r>
              <a:rPr lang="hu-HU" i="1" dirty="0"/>
              <a:t> (elem körbeúsztatása)</a:t>
            </a:r>
          </a:p>
          <a:p>
            <a:pPr lvl="1"/>
            <a:r>
              <a:rPr lang="hu-HU" i="1" dirty="0" err="1"/>
              <a:t>none</a:t>
            </a:r>
            <a:r>
              <a:rPr lang="hu-HU" i="1" dirty="0"/>
              <a:t>: nincs úsztatás (alapértelmezett)</a:t>
            </a:r>
          </a:p>
          <a:p>
            <a:pPr lvl="1"/>
            <a:r>
              <a:rPr lang="hu-HU" i="1" dirty="0" err="1"/>
              <a:t>left</a:t>
            </a:r>
            <a:r>
              <a:rPr lang="hu-HU" i="1" dirty="0"/>
              <a:t>: az elem balra kerül, a szöveg körbeússza</a:t>
            </a:r>
          </a:p>
          <a:p>
            <a:pPr lvl="1"/>
            <a:r>
              <a:rPr lang="hu-HU" i="1" dirty="0"/>
              <a:t>right: az elem jobbra kerül, a szöveg körbeússza</a:t>
            </a:r>
          </a:p>
          <a:p>
            <a:pPr lvl="1"/>
            <a:endParaRPr lang="hu-HU" dirty="0"/>
          </a:p>
          <a:p>
            <a:pPr lvl="2"/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float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448C27"/>
                </a:solidFill>
                <a:latin typeface="Courier New" panose="02070309020205020404" pitchFamily="49" charset="0"/>
              </a:rPr>
              <a:t>right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467852" y="961162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86" y="3771901"/>
            <a:ext cx="6193114" cy="2266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5736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Haladó formázás – igazítás a megjelenítő eszközhöz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924550" cy="4754563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CSS-fájl</a:t>
            </a:r>
            <a:r>
              <a:rPr lang="hu-HU" dirty="0"/>
              <a:t> tartalma blokkokba szervezhető a @</a:t>
            </a:r>
            <a:r>
              <a:rPr lang="hu-HU" dirty="0" err="1"/>
              <a:t>media</a:t>
            </a:r>
            <a:r>
              <a:rPr lang="hu-HU" dirty="0"/>
              <a:t> eszközválasztóval</a:t>
            </a:r>
          </a:p>
          <a:p>
            <a:r>
              <a:rPr lang="hu-HU" dirty="0"/>
              <a:t>így lehetőségünk van különböző eszközökön/képernyőkön eltérő módon formázni az oldalt</a:t>
            </a:r>
          </a:p>
          <a:p>
            <a:r>
              <a:rPr lang="hu-HU" dirty="0"/>
              <a:t>az eszközöket számos szempont alapján osztályozhatjuk</a:t>
            </a:r>
          </a:p>
          <a:p>
            <a:pPr lvl="1"/>
            <a:r>
              <a:rPr lang="hu-HU" dirty="0"/>
              <a:t>jellemzően a képernyő szélessége a szempont</a:t>
            </a:r>
          </a:p>
          <a:p>
            <a:pPr lvl="1"/>
            <a:r>
              <a:rPr lang="hu-HU" dirty="0"/>
              <a:t>tipikus határpontok: 414px, 768px, 1024px</a:t>
            </a:r>
          </a:p>
          <a:p>
            <a:r>
              <a:rPr lang="hu-HU" dirty="0"/>
              <a:t>akár eszközönként más </a:t>
            </a:r>
            <a:r>
              <a:rPr lang="hu-HU" dirty="0" err="1"/>
              <a:t>CSS-fájlt</a:t>
            </a:r>
            <a:r>
              <a:rPr lang="hu-HU" dirty="0"/>
              <a:t> is használhatunk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0" y="3903121"/>
            <a:ext cx="5074626" cy="2145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5" b="3231"/>
          <a:stretch/>
        </p:blipFill>
        <p:spPr>
          <a:xfrm>
            <a:off x="6953250" y="1416802"/>
            <a:ext cx="5074626" cy="2322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rot="1225821">
            <a:off x="8862870" y="711599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2102972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Beadandó feladat – választott </a:t>
            </a:r>
            <a:r>
              <a:rPr lang="hu-HU"/>
              <a:t>honlap formázása </a:t>
            </a:r>
            <a:r>
              <a:rPr lang="hu-HU" dirty="0"/>
              <a:t>– CSS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leadás: 2023.10.11. 16:00, </a:t>
            </a:r>
            <a:r>
              <a:rPr lang="hu-HU" dirty="0" err="1"/>
              <a:t>Teamsen</a:t>
            </a:r>
            <a:r>
              <a:rPr lang="hu-HU" dirty="0"/>
              <a:t>, .</a:t>
            </a:r>
            <a:r>
              <a:rPr lang="hu-HU" dirty="0" err="1"/>
              <a:t>zip</a:t>
            </a:r>
            <a:r>
              <a:rPr lang="hu-HU" dirty="0"/>
              <a:t>/.</a:t>
            </a:r>
            <a:r>
              <a:rPr lang="hu-HU" dirty="0" err="1"/>
              <a:t>rar</a:t>
            </a:r>
            <a:r>
              <a:rPr lang="hu-HU" dirty="0"/>
              <a:t>/.7z fájlban</a:t>
            </a:r>
          </a:p>
          <a:p>
            <a:pPr lvl="1"/>
            <a:r>
              <a:rPr lang="hu-HU" dirty="0"/>
              <a:t>ments le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földrajzos</a:t>
            </a:r>
            <a:r>
              <a:rPr lang="en-US" dirty="0"/>
              <a:t> </a:t>
            </a:r>
            <a:r>
              <a:rPr lang="en-US" dirty="0" err="1"/>
              <a:t>tematikájú</a:t>
            </a:r>
            <a:r>
              <a:rPr lang="en-US" dirty="0"/>
              <a:t> </a:t>
            </a:r>
            <a:r>
              <a:rPr lang="hu-HU" dirty="0"/>
              <a:t>HTML</a:t>
            </a:r>
            <a:r>
              <a:rPr lang="en-US" dirty="0"/>
              <a:t>-</a:t>
            </a:r>
            <a:r>
              <a:rPr lang="en-US" dirty="0" err="1"/>
              <a:t>oldalt</a:t>
            </a:r>
            <a:r>
              <a:rPr lang="hu-HU" dirty="0"/>
              <a:t> a segédfájljaival együtt a gépedre (</a:t>
            </a:r>
            <a:r>
              <a:rPr lang="hu-HU" dirty="0" err="1"/>
              <a:t>Firefox</a:t>
            </a:r>
            <a:r>
              <a:rPr lang="hu-HU" dirty="0"/>
              <a:t>: Fájl&gt;Oldal mentése…&gt;Fájl típusa: "Weboldal (teljes) (*.</a:t>
            </a:r>
            <a:r>
              <a:rPr lang="hu-HU" dirty="0" err="1"/>
              <a:t>htm</a:t>
            </a:r>
            <a:r>
              <a:rPr lang="hu-HU" dirty="0"/>
              <a:t>; *.</a:t>
            </a:r>
            <a:r>
              <a:rPr lang="hu-HU" dirty="0" err="1"/>
              <a:t>html</a:t>
            </a:r>
            <a:r>
              <a:rPr lang="hu-HU" dirty="0"/>
              <a:t>)")</a:t>
            </a:r>
          </a:p>
          <a:p>
            <a:pPr lvl="1"/>
            <a:r>
              <a:rPr lang="hu-HU" dirty="0"/>
              <a:t>készíts egy másolatot az egészről (segédfájljairól is)</a:t>
            </a:r>
          </a:p>
          <a:p>
            <a:pPr lvl="1"/>
            <a:r>
              <a:rPr lang="hu-HU" dirty="0"/>
              <a:t>a másolat CSS-es formázását módosítsd legalább 10 különböző helyen (különböző elemek, különböző jellemzők) úgy, hogy esztétikusabb legyen a megjelenés</a:t>
            </a:r>
          </a:p>
          <a:p>
            <a:pPr lvl="1"/>
            <a:r>
              <a:rPr lang="hu-HU" dirty="0"/>
              <a:t>legyen legalább egy </a:t>
            </a:r>
            <a:r>
              <a:rPr lang="hu-HU" dirty="0" err="1"/>
              <a:t>osztályszíntű</a:t>
            </a:r>
            <a:r>
              <a:rPr lang="hu-HU" dirty="0"/>
              <a:t>, </a:t>
            </a:r>
            <a:r>
              <a:rPr lang="hu-HU" dirty="0" err="1"/>
              <a:t>egy</a:t>
            </a:r>
            <a:r>
              <a:rPr lang="hu-HU" dirty="0"/>
              <a:t> </a:t>
            </a:r>
            <a:r>
              <a:rPr lang="hu-HU" dirty="0" err="1"/>
              <a:t>azonosítószintű</a:t>
            </a:r>
            <a:r>
              <a:rPr lang="hu-HU" dirty="0"/>
              <a:t> és egy </a:t>
            </a:r>
            <a:r>
              <a:rPr lang="hu-HU" dirty="0" err="1"/>
              <a:t>pszudoosztályszintű</a:t>
            </a:r>
            <a:r>
              <a:rPr lang="hu-HU" dirty="0"/>
              <a:t> módosítás</a:t>
            </a:r>
          </a:p>
          <a:p>
            <a:pPr lvl="1"/>
            <a:r>
              <a:rPr lang="hu-HU" dirty="0"/>
              <a:t>ha nincs osztály vagy azonosító a HTML-oldalon, tegyél bele</a:t>
            </a:r>
          </a:p>
          <a:p>
            <a:pPr lvl="1"/>
            <a:r>
              <a:rPr lang="hu-HU" dirty="0"/>
              <a:t>a módosítások történhetnek akár a CSS-, akár a HTML-fájlban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>
                <a:solidFill>
                  <a:srgbClr val="FF0000"/>
                </a:solidFill>
              </a:rPr>
              <a:t>szelektor1</a:t>
            </a:r>
            <a:r>
              <a:rPr lang="hu-HU" dirty="0"/>
              <a:t> {</a:t>
            </a:r>
          </a:p>
          <a:p>
            <a:pPr lvl="2"/>
            <a:r>
              <a:rPr lang="hu-HU" dirty="0"/>
              <a:t>	tulajdonság1: érték1;</a:t>
            </a:r>
          </a:p>
          <a:p>
            <a:pPr lvl="2"/>
            <a:r>
              <a:rPr lang="hu-HU" dirty="0"/>
              <a:t>	tulajdonság2: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>
                <a:solidFill>
                  <a:srgbClr val="FF0000"/>
                </a:solidFill>
              </a:rPr>
              <a:t>szelektor2</a:t>
            </a:r>
            <a:r>
              <a:rPr lang="hu-HU" dirty="0"/>
              <a:t> {</a:t>
            </a:r>
          </a:p>
          <a:p>
            <a:pPr lvl="2"/>
            <a:r>
              <a:rPr lang="hu-HU" dirty="0"/>
              <a:t>	tulajdonság3: érték3;</a:t>
            </a:r>
          </a:p>
          <a:p>
            <a:pPr lvl="2"/>
            <a:r>
              <a:rPr lang="hu-HU" dirty="0"/>
              <a:t>	tulajdonság4: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(mértékegységgel egybeírva)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476344" y="1563624"/>
            <a:ext cx="247032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8476344" y="2228088"/>
            <a:ext cx="32932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8476344" y="3321632"/>
            <a:ext cx="124372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8476344" y="4396888"/>
            <a:ext cx="124372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8476344" y="5033920"/>
            <a:ext cx="86882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0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Beadandó feladat – választott </a:t>
            </a:r>
            <a:r>
              <a:rPr lang="hu-HU"/>
              <a:t>honlap formázása </a:t>
            </a:r>
            <a:r>
              <a:rPr lang="hu-HU" dirty="0"/>
              <a:t>– CSS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töltsd fel becsomagolva</a:t>
            </a:r>
          </a:p>
          <a:p>
            <a:pPr lvl="1"/>
            <a:r>
              <a:rPr lang="hu-HU" dirty="0"/>
              <a:t>az (1) eredeti és</a:t>
            </a:r>
          </a:p>
          <a:p>
            <a:pPr lvl="1"/>
            <a:r>
              <a:rPr lang="hu-HU" dirty="0"/>
              <a:t>a (2) másolt/módosított oldalt (segédfájlokkal együtt), és</a:t>
            </a:r>
          </a:p>
          <a:p>
            <a:pPr lvl="1"/>
            <a:r>
              <a:rPr lang="hu-HU" dirty="0"/>
              <a:t>(3) .</a:t>
            </a:r>
            <a:r>
              <a:rPr lang="hu-HU" dirty="0" err="1"/>
              <a:t>doc</a:t>
            </a:r>
            <a:r>
              <a:rPr lang="hu-HU" dirty="0"/>
              <a:t>/.</a:t>
            </a:r>
            <a:r>
              <a:rPr lang="hu-HU" dirty="0" err="1"/>
              <a:t>docx</a:t>
            </a:r>
            <a:r>
              <a:rPr lang="hu-HU" dirty="0"/>
              <a:t> fájlban az oldal linkjét, valamint rövid, felsorolásszerű összefoglalót a módosításokról, melybe minden módosításhoz beszúrod (szövegként vagy képernyőképként) az eredeti és a módosított CSS-kódot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5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tulajdonság1:</a:t>
            </a:r>
            <a:r>
              <a:rPr lang="hu-HU" dirty="0"/>
              <a:t> érték1;</a:t>
            </a:r>
          </a:p>
          <a:p>
            <a:pPr lvl="2"/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tulajdonság2:</a:t>
            </a:r>
            <a:r>
              <a:rPr lang="hu-HU" dirty="0"/>
              <a:t>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tulajdonság3:</a:t>
            </a:r>
            <a:r>
              <a:rPr lang="hu-HU" dirty="0"/>
              <a:t> érték3;</a:t>
            </a:r>
          </a:p>
          <a:p>
            <a:pPr lvl="2"/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tulajdonság4:</a:t>
            </a:r>
            <a:r>
              <a:rPr lang="hu-HU" dirty="0"/>
              <a:t>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(mértékegységgel egybeírva)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714232" y="1776296"/>
            <a:ext cx="127101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8714232" y="2395040"/>
            <a:ext cx="109728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8714232" y="2633168"/>
            <a:ext cx="70408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8714232" y="2861768"/>
            <a:ext cx="180136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8714232" y="3490040"/>
            <a:ext cx="70408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8714232" y="3718640"/>
            <a:ext cx="180136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/>
          <p:cNvSpPr/>
          <p:nvPr/>
        </p:nvSpPr>
        <p:spPr>
          <a:xfrm>
            <a:off x="8714232" y="3961308"/>
            <a:ext cx="127101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églalap 13"/>
          <p:cNvSpPr/>
          <p:nvPr/>
        </p:nvSpPr>
        <p:spPr>
          <a:xfrm>
            <a:off x="8714232" y="4593800"/>
            <a:ext cx="804672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 14"/>
          <p:cNvSpPr/>
          <p:nvPr/>
        </p:nvSpPr>
        <p:spPr>
          <a:xfrm>
            <a:off x="8714232" y="5251784"/>
            <a:ext cx="70408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/>
          <p:cNvSpPr/>
          <p:nvPr/>
        </p:nvSpPr>
        <p:spPr>
          <a:xfrm>
            <a:off x="8714232" y="5480384"/>
            <a:ext cx="180136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tulajdonság1: </a:t>
            </a:r>
            <a:r>
              <a:rPr lang="hu-HU" dirty="0">
                <a:solidFill>
                  <a:srgbClr val="FF0000"/>
                </a:solidFill>
              </a:rPr>
              <a:t>érték1;</a:t>
            </a:r>
          </a:p>
          <a:p>
            <a:pPr lvl="2"/>
            <a:r>
              <a:rPr lang="hu-HU" dirty="0"/>
              <a:t>	tulajdonság2: </a:t>
            </a:r>
            <a:r>
              <a:rPr lang="hu-HU" dirty="0">
                <a:solidFill>
                  <a:srgbClr val="FF0000"/>
                </a:solidFill>
              </a:rPr>
              <a:t>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tulajdonság3: </a:t>
            </a:r>
            <a:r>
              <a:rPr lang="hu-HU" dirty="0">
                <a:solidFill>
                  <a:srgbClr val="FF0000"/>
                </a:solidFill>
              </a:rPr>
              <a:t>érték3;</a:t>
            </a:r>
          </a:p>
          <a:p>
            <a:pPr lvl="2"/>
            <a:r>
              <a:rPr lang="hu-HU" dirty="0"/>
              <a:t>	tulajdonság4: </a:t>
            </a:r>
            <a:r>
              <a:rPr lang="hu-HU" dirty="0">
                <a:solidFill>
                  <a:srgbClr val="FF0000"/>
                </a:solidFill>
              </a:rPr>
              <a:t>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/>
              <a:t>jellemzően egyelemű (mértékegységgel egybeírva)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985248" y="1776296"/>
            <a:ext cx="188366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9811512" y="2395040"/>
            <a:ext cx="58521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 flipH="1">
            <a:off x="9418320" y="2633168"/>
            <a:ext cx="46634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 flipH="1">
            <a:off x="10515600" y="2861768"/>
            <a:ext cx="667512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églalap 9"/>
          <p:cNvSpPr/>
          <p:nvPr/>
        </p:nvSpPr>
        <p:spPr>
          <a:xfrm flipH="1">
            <a:off x="9418320" y="3490040"/>
            <a:ext cx="46634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/>
          <p:cNvSpPr/>
          <p:nvPr/>
        </p:nvSpPr>
        <p:spPr>
          <a:xfrm flipH="1">
            <a:off x="10515600" y="3718640"/>
            <a:ext cx="758952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 flipH="1">
            <a:off x="9985248" y="3961308"/>
            <a:ext cx="59436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/>
          <p:cNvSpPr/>
          <p:nvPr/>
        </p:nvSpPr>
        <p:spPr>
          <a:xfrm flipH="1">
            <a:off x="9518904" y="4593800"/>
            <a:ext cx="175564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églalap 13"/>
          <p:cNvSpPr/>
          <p:nvPr/>
        </p:nvSpPr>
        <p:spPr>
          <a:xfrm flipH="1">
            <a:off x="9418320" y="5251784"/>
            <a:ext cx="749808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 14"/>
          <p:cNvSpPr/>
          <p:nvPr/>
        </p:nvSpPr>
        <p:spPr>
          <a:xfrm flipH="1">
            <a:off x="10515600" y="5480384"/>
            <a:ext cx="53949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CSS-alapok</a:t>
            </a:r>
            <a:r>
              <a:rPr lang="hu-HU" dirty="0"/>
              <a:t> – nyelvi szabályok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/>
              <a:t>szelektor1 {</a:t>
            </a:r>
          </a:p>
          <a:p>
            <a:pPr lvl="2"/>
            <a:r>
              <a:rPr lang="hu-HU" dirty="0"/>
              <a:t>	tulajdonság1: érték1;</a:t>
            </a:r>
          </a:p>
          <a:p>
            <a:pPr lvl="2"/>
            <a:r>
              <a:rPr lang="hu-HU" dirty="0"/>
              <a:t>	tulajdonság2: érték2;</a:t>
            </a:r>
          </a:p>
          <a:p>
            <a:pPr lvl="2"/>
            <a:r>
              <a:rPr lang="hu-HU" dirty="0"/>
              <a:t>}</a:t>
            </a:r>
          </a:p>
          <a:p>
            <a:pPr lvl="2"/>
            <a:r>
              <a:rPr lang="hu-HU" dirty="0"/>
              <a:t>szelektor2 {</a:t>
            </a:r>
          </a:p>
          <a:p>
            <a:pPr lvl="2"/>
            <a:r>
              <a:rPr lang="hu-HU" dirty="0"/>
              <a:t>	tulajdonság3: érték3;</a:t>
            </a:r>
          </a:p>
          <a:p>
            <a:pPr lvl="2"/>
            <a:r>
              <a:rPr lang="hu-HU" dirty="0"/>
              <a:t>	tulajdonság4: érték4;</a:t>
            </a:r>
          </a:p>
          <a:p>
            <a:pPr lvl="2"/>
            <a:r>
              <a:rPr lang="hu-HU" dirty="0"/>
              <a:t>}</a:t>
            </a:r>
          </a:p>
          <a:p>
            <a:endParaRPr lang="hu-HU" dirty="0"/>
          </a:p>
          <a:p>
            <a:r>
              <a:rPr lang="hu-HU" dirty="0"/>
              <a:t>érték: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jellemzően egyelemű</a:t>
            </a:r>
            <a:r>
              <a:rPr lang="hu-HU" dirty="0"/>
              <a:t> (mértékegységgel egybeírva)</a:t>
            </a:r>
          </a:p>
          <a:p>
            <a:pPr lvl="1"/>
            <a:r>
              <a:rPr lang="hu-HU" dirty="0"/>
              <a:t>néha többelemű (szóközzel elválasztva)</a:t>
            </a:r>
          </a:p>
          <a:p>
            <a:pPr lvl="1"/>
            <a:r>
              <a:rPr lang="hu-HU" dirty="0"/>
              <a:t>máskor prioritási sorrendben több egyelemű lehetőség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37" y="1436468"/>
            <a:ext cx="3596886" cy="46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flipH="1">
            <a:off x="9418320" y="2633168"/>
            <a:ext cx="466344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3967</Words>
  <Application>Microsoft Office PowerPoint</Application>
  <PresentationFormat>Szélesvásznú</PresentationFormat>
  <Paragraphs>696</Paragraphs>
  <Slides>61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Office-téma</vt:lpstr>
      <vt:lpstr>Weblapok formázása</vt:lpstr>
      <vt:lpstr>CSS-alapok – elhelyezés</vt:lpstr>
      <vt:lpstr>CSS-alapok – elhelyezés</vt:lpstr>
      <vt:lpstr>CSS-alapok – a CSS mint nyelv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CSS-alapok – nyelvi szabályok</vt:lpstr>
      <vt:lpstr>Színek és háttér – betűszín</vt:lpstr>
      <vt:lpstr>Színek és háttér – betűszín</vt:lpstr>
      <vt:lpstr>Színek és háttér – háttér színe és áttetszősége</vt:lpstr>
      <vt:lpstr>Színek és háttér – háttérkép</vt:lpstr>
      <vt:lpstr>Színek és háttér – háttérkép</vt:lpstr>
      <vt:lpstr>1. feladat – színek és háttér</vt:lpstr>
      <vt:lpstr>Betűk és szövegek – betűtípus</vt:lpstr>
      <vt:lpstr>Betűk és szövegek – betűméret és -kövérség</vt:lpstr>
      <vt:lpstr>Betűk és szövegek – betű formázása 1.</vt:lpstr>
      <vt:lpstr>Betűk és szövegek – betű formázása 2.</vt:lpstr>
      <vt:lpstr>Betűk és szövegek – sorköz, betűköz, szóköz</vt:lpstr>
      <vt:lpstr>Betűk és szövegek – igazítás és behúzás</vt:lpstr>
      <vt:lpstr>Betűk és szövegek – igazítás és behúzás</vt:lpstr>
      <vt:lpstr>2. feladat – betűk és szövegek</vt:lpstr>
      <vt:lpstr>Dobozok – méretezés</vt:lpstr>
      <vt:lpstr>Dobozok – méretezés</vt:lpstr>
      <vt:lpstr>Dobozok – megjelenítés és túllógás</vt:lpstr>
      <vt:lpstr>Dobozok – megjelenítés és túllógás</vt:lpstr>
      <vt:lpstr>Dobozok – keret, belső margó, külső margó</vt:lpstr>
      <vt:lpstr>Dobozok – keret, belső margó, külső margó</vt:lpstr>
      <vt:lpstr>Dobozok – keret, belső margó, külső margó</vt:lpstr>
      <vt:lpstr>Dobozok – egyszerű keret</vt:lpstr>
      <vt:lpstr>Dobozok – egyszerű keret</vt:lpstr>
      <vt:lpstr>Dobozok – egyszerű keret</vt:lpstr>
      <vt:lpstr>Dobozok – egyszerű keret</vt:lpstr>
      <vt:lpstr>Dobozok – keret mesterfokon</vt:lpstr>
      <vt:lpstr>Dobozok – margók</vt:lpstr>
      <vt:lpstr>3. feladat – dobozok</vt:lpstr>
      <vt:lpstr>Listák és táblázatok – listastílus</vt:lpstr>
      <vt:lpstr>Listák és táblázatok – listastílus</vt:lpstr>
      <vt:lpstr>Listák és táblázatok – táblázatok általános formázása</vt:lpstr>
      <vt:lpstr>Listák és táblázatok – táblázatok speciális formázása</vt:lpstr>
      <vt:lpstr>Listák és táblázatok – táblázatok speciális formázása</vt:lpstr>
      <vt:lpstr>4. feladat – listák és táblázatok</vt:lpstr>
      <vt:lpstr>Haladó formázás – kurzor</vt:lpstr>
      <vt:lpstr>Haladó formázás – elrendezés</vt:lpstr>
      <vt:lpstr>Haladó formázás – elrendezés</vt:lpstr>
      <vt:lpstr>Haladó formázás – elrendezés</vt:lpstr>
      <vt:lpstr>Haladó formázás – igazítás a megjelenítő eszközhöz</vt:lpstr>
      <vt:lpstr>Beadandó feladat – választott honlap formázása – CSS</vt:lpstr>
      <vt:lpstr>Beadandó feladat – választott honlap formázása – CSS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179</cp:revision>
  <dcterms:created xsi:type="dcterms:W3CDTF">2021-09-14T06:27:21Z</dcterms:created>
  <dcterms:modified xsi:type="dcterms:W3CDTF">2023-09-20T05:31:27Z</dcterms:modified>
</cp:coreProperties>
</file>